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6" r:id="rId5"/>
    <p:sldId id="277" r:id="rId6"/>
    <p:sldId id="278" r:id="rId7"/>
    <p:sldId id="279" r:id="rId8"/>
    <p:sldId id="282" r:id="rId9"/>
    <p:sldId id="281" r:id="rId10"/>
    <p:sldId id="280" r:id="rId11"/>
    <p:sldId id="284" r:id="rId12"/>
    <p:sldId id="283" r:id="rId13"/>
    <p:sldId id="285" r:id="rId14"/>
    <p:sldId id="286" r:id="rId15"/>
    <p:sldId id="275" r:id="rId16"/>
    <p:sldId id="287" r:id="rId17"/>
  </p:sldIdLst>
  <p:sldSz cx="18288000" cy="10287000"/>
  <p:notesSz cx="6858000" cy="9144000"/>
  <p:embeddedFontLst>
    <p:embeddedFont>
      <p:font typeface="思源黑体-超粗体" panose="02010600030101010101" charset="-122"/>
      <p:regular r:id="rId19"/>
    </p:embeddedFont>
    <p:embeddedFont>
      <p:font typeface="Arial" panose="020B0604020202020204" pitchFamily="34" charset="0"/>
      <p:regular r:id="rId20"/>
    </p:embeddedFont>
    <p:embeddedFont>
      <p:font typeface="Arial Black" panose="020B0A04020102020204" pitchFamily="34" charset="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等线" panose="02010600030101010101" pitchFamily="2" charset="-122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0B2"/>
    <a:srgbClr val="284EFF"/>
    <a:srgbClr val="EDF0F4"/>
    <a:srgbClr val="F3F5F7"/>
    <a:srgbClr val="FFFFFF"/>
    <a:srgbClr val="FDFEFE"/>
    <a:srgbClr val="DADDE5"/>
    <a:srgbClr val="E3E7EC"/>
    <a:srgbClr val="EBE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81" autoAdjust="0"/>
    <p:restoredTop sz="94557" autoAdjust="0"/>
  </p:normalViewPr>
  <p:slideViewPr>
    <p:cSldViewPr>
      <p:cViewPr>
        <p:scale>
          <a:sx n="40" d="100"/>
          <a:sy n="40" d="100"/>
        </p:scale>
        <p:origin x="726" y="3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D465D-74A3-4AC4-868C-9571A604A420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03820-92E4-4961-B4B8-9191F74A12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04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03820-92E4-4961-B4B8-9191F74A12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526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dix.com/platform/" TargetMode="External"/><Relationship Id="rId2" Type="http://schemas.openxmlformats.org/officeDocument/2006/relationships/hyperlink" Target="https://doi.org/10.3390/app10010012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e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58355" y="-2498703"/>
            <a:ext cx="15303536" cy="15284406"/>
            <a:chOff x="0" y="0"/>
            <a:chExt cx="20404715" cy="2037920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0404715" cy="2037920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540915" y="3536489"/>
              <a:ext cx="13322884" cy="1330623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148555" y="4143370"/>
              <a:ext cx="12107604" cy="12092469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789544" y="2438841"/>
            <a:ext cx="10504159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8800" b="1" dirty="0">
                <a:solidFill>
                  <a:srgbClr val="284E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WEB DESIGN PLATFORM </a:t>
            </a:r>
          </a:p>
          <a:p>
            <a:r>
              <a:rPr lang="en-US" altLang="zh-CN" sz="6600" b="1" dirty="0">
                <a:solidFill>
                  <a:srgbClr val="284E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Based On </a:t>
            </a:r>
            <a:r>
              <a:rPr lang="en-US" sz="6600" b="1" dirty="0">
                <a:solidFill>
                  <a:srgbClr val="284E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Low-code </a:t>
            </a:r>
          </a:p>
          <a:p>
            <a:r>
              <a:rPr lang="en-US" sz="6600" b="1" dirty="0">
                <a:solidFill>
                  <a:srgbClr val="284E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Visual Components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7328" y="8178694"/>
            <a:ext cx="52578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600" b="1" spc="162" dirty="0">
                <a:solidFill>
                  <a:srgbClr val="284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 Ruitong(Aurora) Xiao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41446" y="787509"/>
            <a:ext cx="7281711" cy="408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284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Presentation and Demonstration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55199" y="2872381"/>
            <a:ext cx="7822075" cy="3425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0"/>
              </a:lnSpc>
            </a:pPr>
            <a:r>
              <a:rPr lang="en-US" sz="20000">
                <a:solidFill>
                  <a:srgbClr val="EDF0F4"/>
                </a:solidFill>
                <a:latin typeface="思源黑体-超粗体"/>
              </a:rPr>
              <a:t>2023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58600" y="3327541"/>
            <a:ext cx="7822075" cy="342582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sx="59000" sy="59000" algn="ctr" rotWithShape="0">
              <a:srgbClr val="EBEFF3">
                <a:alpha val="76000"/>
              </a:srgb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0"/>
              </a:lnSpc>
            </a:pPr>
            <a:r>
              <a:rPr lang="en-US" sz="20000" dirty="0">
                <a:solidFill>
                  <a:srgbClr val="F3F5F7"/>
                </a:solidFill>
                <a:effectLst>
                  <a:outerShdw blurRad="76200" dist="76200" dir="2700000" algn="tl" rotWithShape="0">
                    <a:srgbClr val="DADDE5"/>
                  </a:outerShdw>
                </a:effectLst>
                <a:latin typeface="思源黑体-超粗体"/>
              </a:rPr>
              <a:t>2023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5FDDBF7-46EC-FF1E-8331-0355ABEE10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222" t="-4767" r="4421" b="6899"/>
          <a:stretch/>
        </p:blipFill>
        <p:spPr>
          <a:xfrm>
            <a:off x="381949" y="419100"/>
            <a:ext cx="3044127" cy="10788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72475" y="2164815"/>
            <a:ext cx="1714079" cy="211389"/>
            <a:chOff x="0" y="0"/>
            <a:chExt cx="451445" cy="55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1445" cy="55675"/>
            </a:xfrm>
            <a:custGeom>
              <a:avLst/>
              <a:gdLst/>
              <a:ahLst/>
              <a:cxnLst/>
              <a:rect l="l" t="t" r="r" b="b"/>
              <a:pathLst>
                <a:path w="451445" h="55675">
                  <a:moveTo>
                    <a:pt x="27837" y="0"/>
                  </a:moveTo>
                  <a:lnTo>
                    <a:pt x="423607" y="0"/>
                  </a:lnTo>
                  <a:cubicBezTo>
                    <a:pt x="438981" y="0"/>
                    <a:pt x="451445" y="12463"/>
                    <a:pt x="451445" y="27837"/>
                  </a:cubicBezTo>
                  <a:lnTo>
                    <a:pt x="451445" y="27837"/>
                  </a:lnTo>
                  <a:cubicBezTo>
                    <a:pt x="451445" y="35220"/>
                    <a:pt x="448512" y="42301"/>
                    <a:pt x="443291" y="47521"/>
                  </a:cubicBezTo>
                  <a:cubicBezTo>
                    <a:pt x="438071" y="52742"/>
                    <a:pt x="430990" y="55675"/>
                    <a:pt x="423607" y="55675"/>
                  </a:cubicBezTo>
                  <a:lnTo>
                    <a:pt x="27837" y="55675"/>
                  </a:lnTo>
                  <a:cubicBezTo>
                    <a:pt x="20454" y="55675"/>
                    <a:pt x="13374" y="52742"/>
                    <a:pt x="8153" y="47521"/>
                  </a:cubicBezTo>
                  <a:cubicBezTo>
                    <a:pt x="2933" y="42301"/>
                    <a:pt x="0" y="35220"/>
                    <a:pt x="0" y="27837"/>
                  </a:cubicBezTo>
                  <a:lnTo>
                    <a:pt x="0" y="27837"/>
                  </a:lnTo>
                  <a:cubicBezTo>
                    <a:pt x="0" y="20454"/>
                    <a:pt x="2933" y="13374"/>
                    <a:pt x="8153" y="8153"/>
                  </a:cubicBezTo>
                  <a:cubicBezTo>
                    <a:pt x="13374" y="2933"/>
                    <a:pt x="20454" y="0"/>
                    <a:pt x="27837" y="0"/>
                  </a:cubicBezTo>
                  <a:close/>
                </a:path>
              </a:pathLst>
            </a:custGeom>
            <a:solidFill>
              <a:srgbClr val="284E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48000" y="451874"/>
            <a:ext cx="8919646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8000" dirty="0">
                <a:solidFill>
                  <a:srgbClr val="284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Implementation &amp; Result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2711" y="-1476070"/>
            <a:ext cx="2965499" cy="3807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uLnTx/>
                <a:uFillTx/>
                <a:latin typeface="思源黑体-超粗体"/>
                <a:ea typeface="+mn-ea"/>
                <a:cs typeface="+mn-cs"/>
              </a:rPr>
              <a:t>05</a:t>
            </a:r>
            <a:endParaRPr kumimoji="0" lang="en-US" sz="14400" b="0" i="0" u="none" strike="noStrike" kern="1200" cap="none" spc="0" normalizeH="0" baseline="0" noProof="0" dirty="0">
              <a:ln>
                <a:noFill/>
              </a:ln>
              <a:solidFill>
                <a:srgbClr val="284EFF"/>
              </a:solidFill>
              <a:uLnTx/>
              <a:uFillTx/>
              <a:latin typeface="思源黑体-超粗体"/>
              <a:ea typeface="+mn-ea"/>
              <a:cs typeface="+mn-cs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5C91703E-4459-8662-A03C-C14FC966CDD7}"/>
              </a:ext>
            </a:extLst>
          </p:cNvPr>
          <p:cNvSpPr txBox="1"/>
          <p:nvPr/>
        </p:nvSpPr>
        <p:spPr>
          <a:xfrm>
            <a:off x="808220" y="8947240"/>
            <a:ext cx="6247880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Project Presentation and Demonstration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FD43F6-D5D5-F5D3-1F7D-A5950CC95A52}"/>
              </a:ext>
            </a:extLst>
          </p:cNvPr>
          <p:cNvSpPr txBox="1"/>
          <p:nvPr/>
        </p:nvSpPr>
        <p:spPr>
          <a:xfrm>
            <a:off x="905450" y="3067764"/>
            <a:ext cx="823855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Project Structure</a:t>
            </a:r>
            <a:endParaRPr lang="en-US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The project consists of four main modules:</a:t>
            </a:r>
          </a:p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Navigation Bar - Page editing and previewing</a:t>
            </a:r>
          </a:p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Component Library Area - Integrate component libraries and basic HTML elements</a:t>
            </a:r>
          </a:p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Editing Canvas Area - Code editing, previewing, and page deletion</a:t>
            </a:r>
          </a:p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Component Configuration Area - Edit component properties.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F179544-B179-4273-7A99-842620A21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" t="5086" r="3436" b="11959"/>
          <a:stretch/>
        </p:blipFill>
        <p:spPr bwMode="auto">
          <a:xfrm>
            <a:off x="9176975" y="2629316"/>
            <a:ext cx="8088167" cy="5827594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tl" rotWithShape="0">
              <a:prstClr val="black">
                <a:alpha val="15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 Box 19">
            <a:extLst>
              <a:ext uri="{FF2B5EF4-FFF2-40B4-BE49-F238E27FC236}">
                <a16:creationId xmlns:a16="http://schemas.microsoft.com/office/drawing/2014/main" id="{24EB0E78-6CD0-789B-2328-69DECA62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1000" y="8641377"/>
            <a:ext cx="2819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i="1" dirty="0">
                <a:cs typeface="Arial" panose="020B0604020202020204" pitchFamily="34" charset="0"/>
              </a:rPr>
              <a:t>Figure 2. Project Structure Diagram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E037384B-0293-9CD1-3497-EBC03B46D6AB}"/>
              </a:ext>
            </a:extLst>
          </p:cNvPr>
          <p:cNvSpPr txBox="1"/>
          <p:nvPr/>
        </p:nvSpPr>
        <p:spPr>
          <a:xfrm>
            <a:off x="16764000" y="8953500"/>
            <a:ext cx="588987" cy="4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284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26162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176351" y="542694"/>
            <a:ext cx="1110908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Implementation &amp; Result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F283A9-ED15-0E2C-0B47-697AAE922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47" y="3272087"/>
            <a:ext cx="12660086" cy="5355719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78B7E1E2-B8F7-BCAA-991E-68C6EFFE8ADF}"/>
              </a:ext>
            </a:extLst>
          </p:cNvPr>
          <p:cNvGrpSpPr/>
          <p:nvPr/>
        </p:nvGrpSpPr>
        <p:grpSpPr>
          <a:xfrm>
            <a:off x="6399547" y="1802028"/>
            <a:ext cx="3924301" cy="1738972"/>
            <a:chOff x="13570865" y="8793020"/>
            <a:chExt cx="3803638" cy="1355937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3499516D-7CBD-9C19-743A-1CE1F0AE46F4}"/>
                </a:ext>
              </a:extLst>
            </p:cNvPr>
            <p:cNvSpPr/>
            <p:nvPr/>
          </p:nvSpPr>
          <p:spPr bwMode="auto">
            <a:xfrm>
              <a:off x="13570865" y="8793020"/>
              <a:ext cx="3757093" cy="953494"/>
            </a:xfrm>
            <a:prstGeom prst="roundRect">
              <a:avLst/>
            </a:prstGeom>
            <a:solidFill>
              <a:srgbClr val="99CBFD">
                <a:alpha val="54902"/>
              </a:srgbClr>
            </a:solidFill>
            <a:ln w="28575" cap="flat" cmpd="sng" algn="ctr">
              <a:solidFill>
                <a:srgbClr val="0577E9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EB52AC3-522E-0095-5C72-F1FEFE0DFBE5}"/>
                </a:ext>
              </a:extLst>
            </p:cNvPr>
            <p:cNvSpPr txBox="1"/>
            <p:nvPr/>
          </p:nvSpPr>
          <p:spPr>
            <a:xfrm>
              <a:off x="13663957" y="8825518"/>
              <a:ext cx="37105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Navigation bar</a:t>
              </a:r>
            </a:p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+mn-cs"/>
                </a:rPr>
                <a:t>Provides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+mn-cs"/>
                </a:rPr>
                <a:t>the functions of </a:t>
              </a:r>
              <a:r>
                <a:rPr kumimoji="0" lang="en-GB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Undo/Redo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+mn-cs"/>
                </a:rPr>
                <a:t>,  </a:t>
              </a:r>
              <a:r>
                <a:rPr kumimoji="0" lang="en-GB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Mobile/Desktop Mode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+mn-cs"/>
                </a:rPr>
                <a:t>,</a:t>
              </a:r>
              <a:r>
                <a:rPr kumimoji="0" lang="en-GB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 View/Edit Mode and Inspect Components Structure.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387C9F98-003C-79BE-EA66-A4D307029C8C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15534290" y="9757373"/>
              <a:ext cx="311085" cy="341204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rgbClr val="0577E9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8461EB88-8533-9300-7157-40542E4EF137}"/>
              </a:ext>
            </a:extLst>
          </p:cNvPr>
          <p:cNvSpPr/>
          <p:nvPr/>
        </p:nvSpPr>
        <p:spPr bwMode="auto">
          <a:xfrm>
            <a:off x="9284077" y="8798539"/>
            <a:ext cx="3011028" cy="1221761"/>
          </a:xfrm>
          <a:prstGeom prst="roundRect">
            <a:avLst/>
          </a:prstGeom>
          <a:solidFill>
            <a:srgbClr val="99CBFD">
              <a:alpha val="54902"/>
            </a:srgbClr>
          </a:solidFill>
          <a:ln w="28575" cap="flat" cmpd="sng" algn="ctr">
            <a:solidFill>
              <a:srgbClr val="0577E9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07302FF-D583-028A-F191-876E9BBF0BA9}"/>
              </a:ext>
            </a:extLst>
          </p:cNvPr>
          <p:cNvSpPr txBox="1"/>
          <p:nvPr/>
        </p:nvSpPr>
        <p:spPr>
          <a:xfrm>
            <a:off x="9399505" y="8893692"/>
            <a:ext cx="2688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Editing Canvas Area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Providing functions such as web code editing, preview, and web page deletion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64B17C36-A87E-5D26-9FAE-1F8C4DCC88A9}"/>
              </a:ext>
            </a:extLst>
          </p:cNvPr>
          <p:cNvCxnSpPr>
            <a:cxnSpLocks/>
            <a:stCxn id="57" idx="0"/>
          </p:cNvCxnSpPr>
          <p:nvPr/>
        </p:nvCxnSpPr>
        <p:spPr bwMode="auto">
          <a:xfrm rot="16200000" flipV="1">
            <a:off x="9241293" y="7250241"/>
            <a:ext cx="1335452" cy="1761144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rgbClr val="0577E9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101F5F4A-45E6-3AD6-61E9-7963753CBD42}"/>
              </a:ext>
            </a:extLst>
          </p:cNvPr>
          <p:cNvGrpSpPr/>
          <p:nvPr/>
        </p:nvGrpSpPr>
        <p:grpSpPr>
          <a:xfrm>
            <a:off x="1776849" y="7539286"/>
            <a:ext cx="4317897" cy="2397115"/>
            <a:chOff x="2616302" y="7669845"/>
            <a:chExt cx="4274411" cy="2009900"/>
          </a:xfrm>
        </p:grpSpPr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3F69E29D-585D-7871-E97E-57888D96A772}"/>
                </a:ext>
              </a:extLst>
            </p:cNvPr>
            <p:cNvSpPr/>
            <p:nvPr/>
          </p:nvSpPr>
          <p:spPr bwMode="auto">
            <a:xfrm>
              <a:off x="2616302" y="8694249"/>
              <a:ext cx="4274411" cy="985495"/>
            </a:xfrm>
            <a:prstGeom prst="roundRect">
              <a:avLst>
                <a:gd name="adj" fmla="val 9256"/>
              </a:avLst>
            </a:prstGeom>
            <a:solidFill>
              <a:srgbClr val="99CBFD">
                <a:alpha val="55000"/>
              </a:srgbClr>
            </a:solidFill>
            <a:ln w="28575" cap="flat" cmpd="sng" algn="ctr">
              <a:solidFill>
                <a:srgbClr val="0577E9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5" name="连接符: 曲线 54">
              <a:extLst>
                <a:ext uri="{FF2B5EF4-FFF2-40B4-BE49-F238E27FC236}">
                  <a16:creationId xmlns:a16="http://schemas.microsoft.com/office/drawing/2014/main" id="{1612682E-0B44-F839-0D59-35784EB33307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V="1">
              <a:off x="3166287" y="7540671"/>
              <a:ext cx="1024404" cy="1282751"/>
            </a:xfrm>
            <a:prstGeom prst="curvedConnector2">
              <a:avLst/>
            </a:prstGeom>
            <a:solidFill>
              <a:schemeClr val="accent1"/>
            </a:solidFill>
            <a:ln w="28575" cap="flat" cmpd="sng" algn="ctr">
              <a:solidFill>
                <a:srgbClr val="0577E9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3F1470D7-4CDD-CD44-B498-DFF17169BC4E}"/>
                </a:ext>
              </a:extLst>
            </p:cNvPr>
            <p:cNvSpPr txBox="1"/>
            <p:nvPr/>
          </p:nvSpPr>
          <p:spPr>
            <a:xfrm>
              <a:off x="2685215" y="8741104"/>
              <a:ext cx="4130066" cy="938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rPr>
                <a:t>Component Library Area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+mn-cs"/>
                </a:rPr>
                <a:t>Provides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+mn-cs"/>
                </a:rPr>
                <a:t>three different component libraries and </a:t>
              </a:r>
              <a:r>
                <a:rPr kumimoji="0" lang="en-GB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+mn-cs"/>
                </a:rPr>
                <a:t>the functionality to search for components, but only within the currently selected component library.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24" name="组合 1023">
            <a:extLst>
              <a:ext uri="{FF2B5EF4-FFF2-40B4-BE49-F238E27FC236}">
                <a16:creationId xmlns:a16="http://schemas.microsoft.com/office/drawing/2014/main" id="{8FAE4593-B0CE-2F8F-2D99-DB890215E77D}"/>
              </a:ext>
            </a:extLst>
          </p:cNvPr>
          <p:cNvGrpSpPr/>
          <p:nvPr/>
        </p:nvGrpSpPr>
        <p:grpSpPr>
          <a:xfrm>
            <a:off x="13867148" y="4674192"/>
            <a:ext cx="2744452" cy="2407896"/>
            <a:chOff x="12680873" y="5009540"/>
            <a:chExt cx="4032208" cy="1440349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568B56C6-F541-6987-5216-ACAD02901B94}"/>
                </a:ext>
              </a:extLst>
            </p:cNvPr>
            <p:cNvSpPr/>
            <p:nvPr/>
          </p:nvSpPr>
          <p:spPr bwMode="auto">
            <a:xfrm>
              <a:off x="14024329" y="5188566"/>
              <a:ext cx="2688752" cy="1261323"/>
            </a:xfrm>
            <a:prstGeom prst="roundRect">
              <a:avLst/>
            </a:prstGeom>
            <a:solidFill>
              <a:srgbClr val="99CBFD">
                <a:alpha val="54902"/>
              </a:srgbClr>
            </a:solidFill>
            <a:ln w="28575" cap="flat" cmpd="sng" algn="ctr">
              <a:solidFill>
                <a:srgbClr val="0577E9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0AE9E729-8A54-D193-F6FA-5CBDBA3872B8}"/>
                </a:ext>
              </a:extLst>
            </p:cNvPr>
            <p:cNvSpPr txBox="1"/>
            <p:nvPr/>
          </p:nvSpPr>
          <p:spPr>
            <a:xfrm>
              <a:off x="14136282" y="5318069"/>
              <a:ext cx="2475675" cy="909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rPr>
                <a:t>Component Configuration Area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Provides component deletion, component attribute editing, adding and removing functions, and supports both binding and free editing modes.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63" name="连接符: 曲线 62">
              <a:extLst>
                <a:ext uri="{FF2B5EF4-FFF2-40B4-BE49-F238E27FC236}">
                  <a16:creationId xmlns:a16="http://schemas.microsoft.com/office/drawing/2014/main" id="{87F5EE98-E555-DE5D-6B15-32026C50223D}"/>
                </a:ext>
              </a:extLst>
            </p:cNvPr>
            <p:cNvCxnSpPr>
              <a:cxnSpLocks/>
              <a:stCxn id="61" idx="1"/>
            </p:cNvCxnSpPr>
            <p:nvPr/>
          </p:nvCxnSpPr>
          <p:spPr bwMode="auto">
            <a:xfrm rot="10800000">
              <a:off x="12680873" y="5009540"/>
              <a:ext cx="1343456" cy="809688"/>
            </a:xfrm>
            <a:prstGeom prst="curvedConnector2">
              <a:avLst/>
            </a:prstGeom>
            <a:solidFill>
              <a:schemeClr val="accent1"/>
            </a:solidFill>
            <a:ln w="28575" cap="flat" cmpd="sng" algn="ctr">
              <a:solidFill>
                <a:srgbClr val="0577E9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4" name="Text Box 19">
            <a:extLst>
              <a:ext uri="{FF2B5EF4-FFF2-40B4-BE49-F238E27FC236}">
                <a16:creationId xmlns:a16="http://schemas.microsoft.com/office/drawing/2014/main" id="{9E21C2FC-2768-8112-D870-04EAD20BD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0470" y="8805895"/>
            <a:ext cx="22018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i="1" dirty="0">
                <a:cs typeface="Arial" panose="020B0604020202020204" pitchFamily="34" charset="0"/>
              </a:rPr>
              <a:t>Screenshot 1. Editing Page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BFBFBC-A6A5-CF8A-A4A6-8305660864A4}"/>
              </a:ext>
            </a:extLst>
          </p:cNvPr>
          <p:cNvSpPr txBox="1"/>
          <p:nvPr/>
        </p:nvSpPr>
        <p:spPr>
          <a:xfrm>
            <a:off x="1673559" y="2641879"/>
            <a:ext cx="23525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diting</a:t>
            </a:r>
            <a:r>
              <a:rPr lang="en-US" altLang="zh-CN" sz="28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Page</a:t>
            </a:r>
            <a:endParaRPr lang="en-US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9A19EE1-C377-A453-26F3-04129E88CF0C}"/>
              </a:ext>
            </a:extLst>
          </p:cNvPr>
          <p:cNvSpPr txBox="1"/>
          <p:nvPr/>
        </p:nvSpPr>
        <p:spPr>
          <a:xfrm>
            <a:off x="16764000" y="8953500"/>
            <a:ext cx="588987" cy="4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284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68917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90600" y="706756"/>
            <a:ext cx="668949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6000" dirty="0">
                <a:solidFill>
                  <a:srgbClr val="284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Implementation &amp; Result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5C91703E-4459-8662-A03C-C14FC966CDD7}"/>
              </a:ext>
            </a:extLst>
          </p:cNvPr>
          <p:cNvSpPr txBox="1"/>
          <p:nvPr/>
        </p:nvSpPr>
        <p:spPr>
          <a:xfrm>
            <a:off x="9982200" y="1007361"/>
            <a:ext cx="6247880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Project Presentation and Demonstration</a:t>
            </a:r>
          </a:p>
        </p:txBody>
      </p:sp>
      <p:grpSp>
        <p:nvGrpSpPr>
          <p:cNvPr id="1054" name="组合 1053">
            <a:extLst>
              <a:ext uri="{FF2B5EF4-FFF2-40B4-BE49-F238E27FC236}">
                <a16:creationId xmlns:a16="http://schemas.microsoft.com/office/drawing/2014/main" id="{F1DFE364-E70B-57A6-F732-08F0BF11B53A}"/>
              </a:ext>
            </a:extLst>
          </p:cNvPr>
          <p:cNvGrpSpPr/>
          <p:nvPr/>
        </p:nvGrpSpPr>
        <p:grpSpPr>
          <a:xfrm>
            <a:off x="752170" y="2708468"/>
            <a:ext cx="16619495" cy="7239000"/>
            <a:chOff x="978129" y="2851453"/>
            <a:chExt cx="14001775" cy="5737883"/>
          </a:xfrm>
        </p:grpSpPr>
        <p:pic>
          <p:nvPicPr>
            <p:cNvPr id="1042" name="图片 1041">
              <a:extLst>
                <a:ext uri="{FF2B5EF4-FFF2-40B4-BE49-F238E27FC236}">
                  <a16:creationId xmlns:a16="http://schemas.microsoft.com/office/drawing/2014/main" id="{006DC7C0-D186-787C-8636-B35064387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3138" y="4180225"/>
              <a:ext cx="6520651" cy="4081780"/>
            </a:xfrm>
            <a:prstGeom prst="rect">
              <a:avLst/>
            </a:prstGeom>
          </p:spPr>
        </p:pic>
        <p:sp>
          <p:nvSpPr>
            <p:cNvPr id="1043" name="Text Box 19">
              <a:extLst>
                <a:ext uri="{FF2B5EF4-FFF2-40B4-BE49-F238E27FC236}">
                  <a16:creationId xmlns:a16="http://schemas.microsoft.com/office/drawing/2014/main" id="{DABF97A2-2AE6-F295-573D-2F42EB7CF9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0884" y="8168322"/>
              <a:ext cx="213617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200" i="1" dirty="0">
                  <a:cs typeface="Arial" panose="020B0604020202020204" pitchFamily="34" charset="0"/>
                </a:rPr>
                <a:t>Screenshot 3. Page Preview</a:t>
              </a:r>
            </a:p>
          </p:txBody>
        </p:sp>
        <p:sp>
          <p:nvSpPr>
            <p:cNvPr id="1044" name="文本框 1043">
              <a:extLst>
                <a:ext uri="{FF2B5EF4-FFF2-40B4-BE49-F238E27FC236}">
                  <a16:creationId xmlns:a16="http://schemas.microsoft.com/office/drawing/2014/main" id="{A9DC24FF-6CEE-1D78-4EF7-92004745E50A}"/>
                </a:ext>
              </a:extLst>
            </p:cNvPr>
            <p:cNvSpPr txBox="1"/>
            <p:nvPr/>
          </p:nvSpPr>
          <p:spPr>
            <a:xfrm>
              <a:off x="1133138" y="3492103"/>
              <a:ext cx="6607030" cy="805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altLang="zh-CN" sz="20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Provide visual page preview function, </a:t>
              </a:r>
              <a:r>
                <a:rPr lang="en-US" altLang="zh-CN" sz="20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view the effect of the web page through the web preview function during the web page editing process. </a:t>
              </a:r>
            </a:p>
          </p:txBody>
        </p:sp>
        <p:pic>
          <p:nvPicPr>
            <p:cNvPr id="1045" name="图片 1044">
              <a:extLst>
                <a:ext uri="{FF2B5EF4-FFF2-40B4-BE49-F238E27FC236}">
                  <a16:creationId xmlns:a16="http://schemas.microsoft.com/office/drawing/2014/main" id="{78BE8F9E-5321-6B5E-E41A-E7FEA80DA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6479" y="4251649"/>
              <a:ext cx="6607898" cy="3766601"/>
            </a:xfrm>
            <a:prstGeom prst="rect">
              <a:avLst/>
            </a:prstGeom>
            <a:effectLst>
              <a:outerShdw blurRad="127000" dist="38100" dir="2700000" algn="ctr" rotWithShape="0">
                <a:srgbClr val="000000">
                  <a:alpha val="45000"/>
                </a:srgbClr>
              </a:outerShdw>
            </a:effectLst>
          </p:spPr>
        </p:pic>
        <p:sp>
          <p:nvSpPr>
            <p:cNvPr id="1046" name="矩形: 圆角 1045">
              <a:extLst>
                <a:ext uri="{FF2B5EF4-FFF2-40B4-BE49-F238E27FC236}">
                  <a16:creationId xmlns:a16="http://schemas.microsoft.com/office/drawing/2014/main" id="{80FA2EFC-48CE-F5F1-8BFD-14347808279D}"/>
                </a:ext>
              </a:extLst>
            </p:cNvPr>
            <p:cNvSpPr/>
            <p:nvPr/>
          </p:nvSpPr>
          <p:spPr bwMode="auto">
            <a:xfrm>
              <a:off x="981513" y="2851453"/>
              <a:ext cx="6702205" cy="5737883"/>
            </a:xfrm>
            <a:prstGeom prst="roundRect">
              <a:avLst>
                <a:gd name="adj" fmla="val 2115"/>
              </a:avLst>
            </a:prstGeom>
            <a:noFill/>
            <a:ln w="38100" cap="flat" cmpd="sng" algn="ctr">
              <a:solidFill>
                <a:srgbClr val="0577E9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47" name="Text Box 19">
              <a:extLst>
                <a:ext uri="{FF2B5EF4-FFF2-40B4-BE49-F238E27FC236}">
                  <a16:creationId xmlns:a16="http://schemas.microsoft.com/office/drawing/2014/main" id="{60EBFD91-7590-6675-00DC-BD13253EB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34085" y="8096314"/>
              <a:ext cx="213617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200" i="1" dirty="0">
                  <a:cs typeface="Arial" panose="020B0604020202020204" pitchFamily="34" charset="0"/>
                </a:rPr>
                <a:t>Screenshot 4. Code Preview</a:t>
              </a:r>
            </a:p>
          </p:txBody>
        </p:sp>
        <p:sp>
          <p:nvSpPr>
            <p:cNvPr id="1048" name="矩形: 圆角 1047">
              <a:extLst>
                <a:ext uri="{FF2B5EF4-FFF2-40B4-BE49-F238E27FC236}">
                  <a16:creationId xmlns:a16="http://schemas.microsoft.com/office/drawing/2014/main" id="{732FAC8E-7F39-82F7-CC72-12E5753D09BC}"/>
                </a:ext>
              </a:extLst>
            </p:cNvPr>
            <p:cNvSpPr/>
            <p:nvPr/>
          </p:nvSpPr>
          <p:spPr bwMode="auto">
            <a:xfrm>
              <a:off x="8024439" y="2851453"/>
              <a:ext cx="6955465" cy="5737883"/>
            </a:xfrm>
            <a:prstGeom prst="roundRect">
              <a:avLst>
                <a:gd name="adj" fmla="val 1363"/>
              </a:avLst>
            </a:prstGeom>
            <a:noFill/>
            <a:ln w="38100" cap="flat" cmpd="sng" algn="ctr">
              <a:solidFill>
                <a:srgbClr val="0577E9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49" name="文本框 1048">
              <a:extLst>
                <a:ext uri="{FF2B5EF4-FFF2-40B4-BE49-F238E27FC236}">
                  <a16:creationId xmlns:a16="http://schemas.microsoft.com/office/drawing/2014/main" id="{21F53053-D5C2-1472-2F55-110D12D12501}"/>
                </a:ext>
              </a:extLst>
            </p:cNvPr>
            <p:cNvSpPr txBox="1"/>
            <p:nvPr/>
          </p:nvSpPr>
          <p:spPr>
            <a:xfrm>
              <a:off x="1726067" y="2988866"/>
              <a:ext cx="2275688" cy="423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28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rPr>
                <a:t>Page Preview</a:t>
              </a:r>
              <a:endParaRPr lang="zh-CN" altLang="en-US" sz="3200" dirty="0"/>
            </a:p>
          </p:txBody>
        </p:sp>
        <p:sp>
          <p:nvSpPr>
            <p:cNvPr id="1050" name="文本框 1049">
              <a:extLst>
                <a:ext uri="{FF2B5EF4-FFF2-40B4-BE49-F238E27FC236}">
                  <a16:creationId xmlns:a16="http://schemas.microsoft.com/office/drawing/2014/main" id="{C94E2ACC-8856-C332-79D5-A0342D1F4A5F}"/>
                </a:ext>
              </a:extLst>
            </p:cNvPr>
            <p:cNvSpPr txBox="1"/>
            <p:nvPr/>
          </p:nvSpPr>
          <p:spPr>
            <a:xfrm>
              <a:off x="8198222" y="3548776"/>
              <a:ext cx="6607898" cy="967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en-GB" altLang="zh-CN" sz="20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Provides real-time code modification and copying, as well as download projects in different output formats such as Vue and HTML.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>
                <a:lnSpc>
                  <a:spcPts val="2200"/>
                </a:lnSpc>
              </a:pP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1" name="文本框 1050">
              <a:extLst>
                <a:ext uri="{FF2B5EF4-FFF2-40B4-BE49-F238E27FC236}">
                  <a16:creationId xmlns:a16="http://schemas.microsoft.com/office/drawing/2014/main" id="{35BBAB0B-2EC5-FA6A-482F-42D3D5F6F620}"/>
                </a:ext>
              </a:extLst>
            </p:cNvPr>
            <p:cNvSpPr txBox="1"/>
            <p:nvPr/>
          </p:nvSpPr>
          <p:spPr>
            <a:xfrm>
              <a:off x="8772377" y="3007052"/>
              <a:ext cx="2135767" cy="423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28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rPr>
                <a:t>Code Preview</a:t>
              </a:r>
              <a:endParaRPr lang="zh-CN" altLang="en-US" sz="3200" dirty="0"/>
            </a:p>
          </p:txBody>
        </p:sp>
        <p:sp>
          <p:nvSpPr>
            <p:cNvPr id="1052" name="箭头: 五边形 1051">
              <a:extLst>
                <a:ext uri="{FF2B5EF4-FFF2-40B4-BE49-F238E27FC236}">
                  <a16:creationId xmlns:a16="http://schemas.microsoft.com/office/drawing/2014/main" id="{978FCF56-3FC8-61E5-4CF5-E0D174319FEB}"/>
                </a:ext>
              </a:extLst>
            </p:cNvPr>
            <p:cNvSpPr/>
            <p:nvPr/>
          </p:nvSpPr>
          <p:spPr bwMode="auto">
            <a:xfrm>
              <a:off x="978129" y="2972250"/>
              <a:ext cx="747938" cy="452993"/>
            </a:xfrm>
            <a:prstGeom prst="homePlate">
              <a:avLst>
                <a:gd name="adj" fmla="val 62929"/>
              </a:avLst>
            </a:prstGeom>
            <a:solidFill>
              <a:srgbClr val="0E84F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2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 </a:t>
              </a: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1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53" name="箭头: 五边形 1052">
              <a:extLst>
                <a:ext uri="{FF2B5EF4-FFF2-40B4-BE49-F238E27FC236}">
                  <a16:creationId xmlns:a16="http://schemas.microsoft.com/office/drawing/2014/main" id="{43CCCA2A-DC82-999F-6462-DDD1DD1379F2}"/>
                </a:ext>
              </a:extLst>
            </p:cNvPr>
            <p:cNvSpPr/>
            <p:nvPr/>
          </p:nvSpPr>
          <p:spPr bwMode="auto">
            <a:xfrm>
              <a:off x="7967989" y="3007052"/>
              <a:ext cx="747938" cy="452993"/>
            </a:xfrm>
            <a:prstGeom prst="homePlate">
              <a:avLst/>
            </a:prstGeom>
            <a:solidFill>
              <a:srgbClr val="0E84F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2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 </a:t>
              </a:r>
              <a:r>
                <a:rPr lang="en-US" altLang="zh-CN" sz="2000" b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2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" name="TextBox 10">
            <a:extLst>
              <a:ext uri="{FF2B5EF4-FFF2-40B4-BE49-F238E27FC236}">
                <a16:creationId xmlns:a16="http://schemas.microsoft.com/office/drawing/2014/main" id="{74CA597C-2277-6CA5-CEB0-240C81ABC1AE}"/>
              </a:ext>
            </a:extLst>
          </p:cNvPr>
          <p:cNvSpPr txBox="1"/>
          <p:nvPr/>
        </p:nvSpPr>
        <p:spPr>
          <a:xfrm>
            <a:off x="16687800" y="1003957"/>
            <a:ext cx="588987" cy="4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284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42634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90600" y="706756"/>
            <a:ext cx="668949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Implementation &amp; Result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5C91703E-4459-8662-A03C-C14FC966CDD7}"/>
              </a:ext>
            </a:extLst>
          </p:cNvPr>
          <p:cNvSpPr txBox="1"/>
          <p:nvPr/>
        </p:nvSpPr>
        <p:spPr>
          <a:xfrm>
            <a:off x="10210800" y="1007361"/>
            <a:ext cx="6247880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Project Presentation and Demonstration</a:t>
            </a:r>
          </a:p>
        </p:txBody>
      </p:sp>
      <p:grpSp>
        <p:nvGrpSpPr>
          <p:cNvPr id="1054" name="组合 1053">
            <a:extLst>
              <a:ext uri="{FF2B5EF4-FFF2-40B4-BE49-F238E27FC236}">
                <a16:creationId xmlns:a16="http://schemas.microsoft.com/office/drawing/2014/main" id="{F1DFE364-E70B-57A6-F732-08F0BF11B53A}"/>
              </a:ext>
            </a:extLst>
          </p:cNvPr>
          <p:cNvGrpSpPr/>
          <p:nvPr/>
        </p:nvGrpSpPr>
        <p:grpSpPr>
          <a:xfrm>
            <a:off x="685800" y="2705101"/>
            <a:ext cx="17145000" cy="7239000"/>
            <a:chOff x="978129" y="2851453"/>
            <a:chExt cx="14001775" cy="5737883"/>
          </a:xfrm>
        </p:grpSpPr>
        <p:sp>
          <p:nvSpPr>
            <p:cNvPr id="1043" name="Text Box 19">
              <a:extLst>
                <a:ext uri="{FF2B5EF4-FFF2-40B4-BE49-F238E27FC236}">
                  <a16:creationId xmlns:a16="http://schemas.microsoft.com/office/drawing/2014/main" id="{DABF97A2-2AE6-F295-573D-2F42EB7CF9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0884" y="8168322"/>
              <a:ext cx="213617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Screenshot 3. Page Preview</a:t>
              </a:r>
            </a:p>
          </p:txBody>
        </p:sp>
        <p:sp>
          <p:nvSpPr>
            <p:cNvPr id="1044" name="文本框 1043">
              <a:extLst>
                <a:ext uri="{FF2B5EF4-FFF2-40B4-BE49-F238E27FC236}">
                  <a16:creationId xmlns:a16="http://schemas.microsoft.com/office/drawing/2014/main" id="{A9DC24FF-6CEE-1D78-4EF7-92004745E50A}"/>
                </a:ext>
              </a:extLst>
            </p:cNvPr>
            <p:cNvSpPr txBox="1"/>
            <p:nvPr/>
          </p:nvSpPr>
          <p:spPr>
            <a:xfrm>
              <a:off x="1163656" y="3594058"/>
              <a:ext cx="6192462" cy="56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zh-CN" sz="20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Provides secondary editing functionality to import and parse Vue code.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6" name="矩形: 圆角 1045">
              <a:extLst>
                <a:ext uri="{FF2B5EF4-FFF2-40B4-BE49-F238E27FC236}">
                  <a16:creationId xmlns:a16="http://schemas.microsoft.com/office/drawing/2014/main" id="{80FA2EFC-48CE-F5F1-8BFD-14347808279D}"/>
                </a:ext>
              </a:extLst>
            </p:cNvPr>
            <p:cNvSpPr/>
            <p:nvPr/>
          </p:nvSpPr>
          <p:spPr bwMode="auto">
            <a:xfrm>
              <a:off x="981513" y="2851453"/>
              <a:ext cx="6702205" cy="5737883"/>
            </a:xfrm>
            <a:prstGeom prst="roundRect">
              <a:avLst>
                <a:gd name="adj" fmla="val 2115"/>
              </a:avLst>
            </a:prstGeom>
            <a:noFill/>
            <a:ln w="38100" cap="flat" cmpd="sng" algn="ctr">
              <a:solidFill>
                <a:srgbClr val="0577E9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47" name="Text Box 19">
              <a:extLst>
                <a:ext uri="{FF2B5EF4-FFF2-40B4-BE49-F238E27FC236}">
                  <a16:creationId xmlns:a16="http://schemas.microsoft.com/office/drawing/2014/main" id="{60EBFD91-7590-6675-00DC-BD13253EB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34085" y="8096314"/>
              <a:ext cx="213617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Screenshot 4. Code Preview</a:t>
              </a:r>
            </a:p>
          </p:txBody>
        </p:sp>
        <p:sp>
          <p:nvSpPr>
            <p:cNvPr id="1048" name="矩形: 圆角 1047">
              <a:extLst>
                <a:ext uri="{FF2B5EF4-FFF2-40B4-BE49-F238E27FC236}">
                  <a16:creationId xmlns:a16="http://schemas.microsoft.com/office/drawing/2014/main" id="{732FAC8E-7F39-82F7-CC72-12E5753D09BC}"/>
                </a:ext>
              </a:extLst>
            </p:cNvPr>
            <p:cNvSpPr/>
            <p:nvPr/>
          </p:nvSpPr>
          <p:spPr bwMode="auto">
            <a:xfrm>
              <a:off x="8024439" y="2851453"/>
              <a:ext cx="6955465" cy="5737883"/>
            </a:xfrm>
            <a:prstGeom prst="roundRect">
              <a:avLst>
                <a:gd name="adj" fmla="val 1363"/>
              </a:avLst>
            </a:prstGeom>
            <a:noFill/>
            <a:ln w="38100" cap="flat" cmpd="sng" algn="ctr">
              <a:solidFill>
                <a:srgbClr val="0577E9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49" name="文本框 1048">
              <a:extLst>
                <a:ext uri="{FF2B5EF4-FFF2-40B4-BE49-F238E27FC236}">
                  <a16:creationId xmlns:a16="http://schemas.microsoft.com/office/drawing/2014/main" id="{21F53053-D5C2-1472-2F55-110D12D12501}"/>
                </a:ext>
              </a:extLst>
            </p:cNvPr>
            <p:cNvSpPr txBox="1"/>
            <p:nvPr/>
          </p:nvSpPr>
          <p:spPr>
            <a:xfrm>
              <a:off x="1726067" y="2988866"/>
              <a:ext cx="2275688" cy="423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+mn-cs"/>
                </a:rPr>
                <a:t>V</a:t>
              </a:r>
              <a:r>
                <a:rPr kumimoji="0" lang="en-US" altLang="zh-CN" sz="2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+mn-cs"/>
                </a:rPr>
                <a:t>ue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+mn-cs"/>
                </a:rPr>
                <a:t> Editor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0" name="文本框 1049">
              <a:extLst>
                <a:ext uri="{FF2B5EF4-FFF2-40B4-BE49-F238E27FC236}">
                  <a16:creationId xmlns:a16="http://schemas.microsoft.com/office/drawing/2014/main" id="{C94E2ACC-8856-C332-79D5-A0342D1F4A5F}"/>
                </a:ext>
              </a:extLst>
            </p:cNvPr>
            <p:cNvSpPr txBox="1"/>
            <p:nvPr/>
          </p:nvSpPr>
          <p:spPr>
            <a:xfrm>
              <a:off x="8198222" y="3548776"/>
              <a:ext cx="6607898" cy="744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Provide logical editing function, users can modify or import the JS code of the editing page, and view the result by attributes save function and preview function.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51" name="文本框 1050">
              <a:extLst>
                <a:ext uri="{FF2B5EF4-FFF2-40B4-BE49-F238E27FC236}">
                  <a16:creationId xmlns:a16="http://schemas.microsoft.com/office/drawing/2014/main" id="{35BBAB0B-2EC5-FA6A-482F-42D3D5F6F620}"/>
                </a:ext>
              </a:extLst>
            </p:cNvPr>
            <p:cNvSpPr txBox="1"/>
            <p:nvPr/>
          </p:nvSpPr>
          <p:spPr>
            <a:xfrm>
              <a:off x="8772377" y="3040718"/>
              <a:ext cx="2722641" cy="414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+mn-cs"/>
                </a:rPr>
                <a:t>J</a:t>
              </a:r>
              <a:r>
                <a:rPr kumimoji="0" lang="en-US" altLang="zh-CN" sz="2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+mn-cs"/>
                </a:rPr>
                <a:t>avaScript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+mn-cs"/>
                </a:rPr>
                <a:t> Editor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2" name="箭头: 五边形 1051">
              <a:extLst>
                <a:ext uri="{FF2B5EF4-FFF2-40B4-BE49-F238E27FC236}">
                  <a16:creationId xmlns:a16="http://schemas.microsoft.com/office/drawing/2014/main" id="{978FCF56-3FC8-61E5-4CF5-E0D174319FEB}"/>
                </a:ext>
              </a:extLst>
            </p:cNvPr>
            <p:cNvSpPr/>
            <p:nvPr/>
          </p:nvSpPr>
          <p:spPr bwMode="auto">
            <a:xfrm>
              <a:off x="978129" y="2972250"/>
              <a:ext cx="747938" cy="452993"/>
            </a:xfrm>
            <a:prstGeom prst="homePlate">
              <a:avLst>
                <a:gd name="adj" fmla="val 62929"/>
              </a:avLst>
            </a:prstGeom>
            <a:solidFill>
              <a:srgbClr val="0E84F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53" name="箭头: 五边形 1052">
              <a:extLst>
                <a:ext uri="{FF2B5EF4-FFF2-40B4-BE49-F238E27FC236}">
                  <a16:creationId xmlns:a16="http://schemas.microsoft.com/office/drawing/2014/main" id="{43CCCA2A-DC82-999F-6462-DDD1DD1379F2}"/>
                </a:ext>
              </a:extLst>
            </p:cNvPr>
            <p:cNvSpPr/>
            <p:nvPr/>
          </p:nvSpPr>
          <p:spPr bwMode="auto">
            <a:xfrm>
              <a:off x="7967989" y="3007052"/>
              <a:ext cx="747938" cy="452993"/>
            </a:xfrm>
            <a:prstGeom prst="homePlate">
              <a:avLst/>
            </a:prstGeom>
            <a:solidFill>
              <a:srgbClr val="0E84F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2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D077E17-78B3-0ADA-395C-9E5347AA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42" y="4691095"/>
            <a:ext cx="8013369" cy="44923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90372B-85CA-91E2-491D-C039D25A2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090" y="4805700"/>
            <a:ext cx="7752500" cy="4147799"/>
          </a:xfrm>
          <a:prstGeom prst="rect">
            <a:avLst/>
          </a:prstGeom>
          <a:effectLst>
            <a:outerShdw blurRad="127000" dist="38100" dir="2700000" algn="ctr" rotWithShape="0">
              <a:srgbClr val="000000">
                <a:alpha val="45000"/>
              </a:srgbClr>
            </a:outerShdw>
          </a:effectLst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84469875-458A-3B58-E9DB-2889059C82A6}"/>
              </a:ext>
            </a:extLst>
          </p:cNvPr>
          <p:cNvSpPr txBox="1"/>
          <p:nvPr/>
        </p:nvSpPr>
        <p:spPr>
          <a:xfrm>
            <a:off x="16708413" y="1028700"/>
            <a:ext cx="588987" cy="4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284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501980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72475" y="2164815"/>
            <a:ext cx="1714079" cy="211389"/>
            <a:chOff x="0" y="0"/>
            <a:chExt cx="451445" cy="55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1445" cy="55675"/>
            </a:xfrm>
            <a:custGeom>
              <a:avLst/>
              <a:gdLst/>
              <a:ahLst/>
              <a:cxnLst/>
              <a:rect l="l" t="t" r="r" b="b"/>
              <a:pathLst>
                <a:path w="451445" h="55675">
                  <a:moveTo>
                    <a:pt x="27837" y="0"/>
                  </a:moveTo>
                  <a:lnTo>
                    <a:pt x="423607" y="0"/>
                  </a:lnTo>
                  <a:cubicBezTo>
                    <a:pt x="438981" y="0"/>
                    <a:pt x="451445" y="12463"/>
                    <a:pt x="451445" y="27837"/>
                  </a:cubicBezTo>
                  <a:lnTo>
                    <a:pt x="451445" y="27837"/>
                  </a:lnTo>
                  <a:cubicBezTo>
                    <a:pt x="451445" y="35220"/>
                    <a:pt x="448512" y="42301"/>
                    <a:pt x="443291" y="47521"/>
                  </a:cubicBezTo>
                  <a:cubicBezTo>
                    <a:pt x="438071" y="52742"/>
                    <a:pt x="430990" y="55675"/>
                    <a:pt x="423607" y="55675"/>
                  </a:cubicBezTo>
                  <a:lnTo>
                    <a:pt x="27837" y="55675"/>
                  </a:lnTo>
                  <a:cubicBezTo>
                    <a:pt x="20454" y="55675"/>
                    <a:pt x="13374" y="52742"/>
                    <a:pt x="8153" y="47521"/>
                  </a:cubicBezTo>
                  <a:cubicBezTo>
                    <a:pt x="2933" y="42301"/>
                    <a:pt x="0" y="35220"/>
                    <a:pt x="0" y="27837"/>
                  </a:cubicBezTo>
                  <a:lnTo>
                    <a:pt x="0" y="27837"/>
                  </a:lnTo>
                  <a:cubicBezTo>
                    <a:pt x="0" y="20454"/>
                    <a:pt x="2933" y="13374"/>
                    <a:pt x="8153" y="8153"/>
                  </a:cubicBezTo>
                  <a:cubicBezTo>
                    <a:pt x="13374" y="2933"/>
                    <a:pt x="20454" y="0"/>
                    <a:pt x="27837" y="0"/>
                  </a:cubicBezTo>
                  <a:close/>
                </a:path>
              </a:pathLst>
            </a:custGeom>
            <a:solidFill>
              <a:srgbClr val="284E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49939" y="900309"/>
            <a:ext cx="62484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2711" y="-1476070"/>
            <a:ext cx="2965499" cy="3807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-超粗体"/>
                <a:ea typeface="+mn-ea"/>
                <a:cs typeface="+mn-cs"/>
              </a:rPr>
              <a:t>06</a:t>
            </a:r>
            <a:endParaRPr kumimoji="0" lang="en-US" sz="14400" b="0" i="0" u="none" strike="noStrike" kern="1200" cap="none" spc="0" normalizeH="0" baseline="0" noProof="0" dirty="0">
              <a:ln>
                <a:noFill/>
              </a:ln>
              <a:solidFill>
                <a:srgbClr val="284E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-超粗体"/>
              <a:ea typeface="+mn-ea"/>
              <a:cs typeface="+mn-cs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5C91703E-4459-8662-A03C-C14FC966CDD7}"/>
              </a:ext>
            </a:extLst>
          </p:cNvPr>
          <p:cNvSpPr txBox="1"/>
          <p:nvPr/>
        </p:nvSpPr>
        <p:spPr>
          <a:xfrm>
            <a:off x="773195" y="9105900"/>
            <a:ext cx="6247880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Project Presentation and Demonstration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3C8D3AA-49DC-C648-43D7-9D3005DBF67C}"/>
              </a:ext>
            </a:extLst>
          </p:cNvPr>
          <p:cNvGrpSpPr/>
          <p:nvPr/>
        </p:nvGrpSpPr>
        <p:grpSpPr>
          <a:xfrm>
            <a:off x="7090028" y="3025379"/>
            <a:ext cx="5095242" cy="4169152"/>
            <a:chOff x="511390" y="3056214"/>
            <a:chExt cx="5867400" cy="416915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4FD43F6-D5D5-F5D3-1F7D-A5950CC95A52}"/>
                </a:ext>
              </a:extLst>
            </p:cNvPr>
            <p:cNvSpPr txBox="1"/>
            <p:nvPr/>
          </p:nvSpPr>
          <p:spPr>
            <a:xfrm>
              <a:off x="511390" y="3056214"/>
              <a:ext cx="25462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+mn-cs"/>
                </a:rPr>
                <a:t>Limitation</a:t>
              </a:r>
              <a:endPara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8A1956A-9DF4-C159-68BC-2155A0C1B205}"/>
                </a:ext>
              </a:extLst>
            </p:cNvPr>
            <p:cNvSpPr txBox="1"/>
            <p:nvPr/>
          </p:nvSpPr>
          <p:spPr>
            <a:xfrm>
              <a:off x="1257258" y="3757209"/>
              <a:ext cx="352133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dirty="0">
                  <a:latin typeface="Arial" panose="020B0604020202020204" pitchFamily="34" charset="0"/>
                  <a:cs typeface="Arial" panose="020B0604020202020204" pitchFamily="34" charset="0"/>
                </a:rPr>
                <a:t>No free drag and drop</a:t>
              </a:r>
              <a:endParaRPr lang="zh-CN" altLang="en-US" sz="2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6C5C23D-3997-86BF-4415-BA4CD15E006E}"/>
                </a:ext>
              </a:extLst>
            </p:cNvPr>
            <p:cNvSpPr txBox="1"/>
            <p:nvPr/>
          </p:nvSpPr>
          <p:spPr>
            <a:xfrm>
              <a:off x="1257258" y="4511547"/>
              <a:ext cx="447106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2600" dirty="0">
                  <a:latin typeface="Arial" panose="020B0604020202020204" pitchFamily="34" charset="0"/>
                  <a:cs typeface="Arial" panose="020B0604020202020204" pitchFamily="34" charset="0"/>
                </a:rPr>
                <a:t>Limited component libraries</a:t>
              </a:r>
              <a:endParaRPr lang="zh-CN" altLang="en-US" sz="2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C735B76-1A53-61E9-1895-FDD66D1B32DD}"/>
                </a:ext>
              </a:extLst>
            </p:cNvPr>
            <p:cNvSpPr txBox="1"/>
            <p:nvPr/>
          </p:nvSpPr>
          <p:spPr>
            <a:xfrm>
              <a:off x="1257258" y="5295900"/>
              <a:ext cx="508339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2600" dirty="0">
                  <a:latin typeface="Arial" panose="020B0604020202020204" pitchFamily="34" charset="0"/>
                  <a:cs typeface="Arial" panose="020B0604020202020204" pitchFamily="34" charset="0"/>
                </a:rPr>
                <a:t>No project storage and management function</a:t>
              </a:r>
              <a:endParaRPr lang="zh-CN" altLang="en-US" sz="2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F3AD02-3758-B03C-C836-4690F73D3D51}"/>
                </a:ext>
              </a:extLst>
            </p:cNvPr>
            <p:cNvSpPr txBox="1"/>
            <p:nvPr/>
          </p:nvSpPr>
          <p:spPr>
            <a:xfrm>
              <a:off x="1295400" y="6332814"/>
              <a:ext cx="508339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2600" dirty="0">
                  <a:latin typeface="Arial" panose="020B0604020202020204" pitchFamily="34" charset="0"/>
                  <a:cs typeface="Arial" panose="020B0604020202020204" pitchFamily="34" charset="0"/>
                </a:rPr>
                <a:t>Platform security vulnerabilities exist</a:t>
              </a:r>
              <a:endParaRPr lang="zh-CN" altLang="en-US" sz="2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5C2A6A46-CFD7-C0F8-20A9-2AFAD1749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63" y="3706492"/>
              <a:ext cx="672823" cy="52322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A6E84DB-073F-4388-BC57-44885E5DD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61" y="4474766"/>
              <a:ext cx="672823" cy="52322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FA37777D-5BB0-E496-090F-3964B96BE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390" y="5268305"/>
              <a:ext cx="672823" cy="52322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5FB84905-877A-94A4-41F0-5F8553AA8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61" y="6266794"/>
              <a:ext cx="672823" cy="523220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9A12093-01C1-BFC1-AB3D-714890498499}"/>
              </a:ext>
            </a:extLst>
          </p:cNvPr>
          <p:cNvGrpSpPr/>
          <p:nvPr/>
        </p:nvGrpSpPr>
        <p:grpSpPr>
          <a:xfrm>
            <a:off x="994028" y="3025379"/>
            <a:ext cx="5572760" cy="5089921"/>
            <a:chOff x="838200" y="3009900"/>
            <a:chExt cx="5572760" cy="5089921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C2675C75-3E77-ACA4-3E4E-B43D5A2AD5DD}"/>
                </a:ext>
              </a:extLst>
            </p:cNvPr>
            <p:cNvGrpSpPr/>
            <p:nvPr/>
          </p:nvGrpSpPr>
          <p:grpSpPr>
            <a:xfrm>
              <a:off x="848361" y="3009900"/>
              <a:ext cx="5562599" cy="4283628"/>
              <a:chOff x="523767" y="3028715"/>
              <a:chExt cx="5562599" cy="4283628"/>
            </a:xfrm>
          </p:grpSpPr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E659B9B-AE97-F72A-F085-F58F74219AB7}"/>
                  </a:ext>
                </a:extLst>
              </p:cNvPr>
              <p:cNvSpPr txBox="1"/>
              <p:nvPr/>
            </p:nvSpPr>
            <p:spPr>
              <a:xfrm>
                <a:off x="523767" y="3028715"/>
                <a:ext cx="296549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libri" panose="020F0502020204030204" pitchFamily="34" charset="0"/>
                    <a:cs typeface="+mn-cs"/>
                  </a:rPr>
                  <a:t>Achievements</a:t>
                </a:r>
                <a:endParaRPr kumimoji="0" lang="en-US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1DC3BFC-EA6C-C056-A65A-125DE9F3A28E}"/>
                  </a:ext>
                </a:extLst>
              </p:cNvPr>
              <p:cNvSpPr txBox="1"/>
              <p:nvPr/>
            </p:nvSpPr>
            <p:spPr>
              <a:xfrm>
                <a:off x="1257258" y="3757209"/>
                <a:ext cx="451414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zh-CN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Drag And Drop Components</a:t>
                </a:r>
                <a:endParaRPr lang="zh-CN" alt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1EC0CE2-5270-BC2E-DACF-6F82531BE80C}"/>
                  </a:ext>
                </a:extLst>
              </p:cNvPr>
              <p:cNvSpPr txBox="1"/>
              <p:nvPr/>
            </p:nvSpPr>
            <p:spPr>
              <a:xfrm>
                <a:off x="1257258" y="4511547"/>
                <a:ext cx="308609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zh-CN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Visualisation</a:t>
                </a:r>
                <a:endParaRPr lang="zh-CN" alt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21B3D8E-4C95-2EEF-4C0E-7C31C3606B91}"/>
                  </a:ext>
                </a:extLst>
              </p:cNvPr>
              <p:cNvSpPr txBox="1"/>
              <p:nvPr/>
            </p:nvSpPr>
            <p:spPr>
              <a:xfrm>
                <a:off x="1257258" y="5295900"/>
                <a:ext cx="331474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zh-CN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Code Generation</a:t>
                </a:r>
                <a:endParaRPr lang="zh-CN" alt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F6CB87DC-DB54-D918-5364-A3CEA832D39D}"/>
                  </a:ext>
                </a:extLst>
              </p:cNvPr>
              <p:cNvSpPr txBox="1"/>
              <p:nvPr/>
            </p:nvSpPr>
            <p:spPr>
              <a:xfrm>
                <a:off x="1295400" y="6057900"/>
                <a:ext cx="421950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zh-CN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Web Import and Export</a:t>
                </a:r>
                <a:endParaRPr lang="zh-CN" alt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7FE923E-0CDC-807D-39D2-C2E0E38D1014}"/>
                  </a:ext>
                </a:extLst>
              </p:cNvPr>
              <p:cNvSpPr txBox="1"/>
              <p:nvPr/>
            </p:nvSpPr>
            <p:spPr>
              <a:xfrm>
                <a:off x="1257257" y="6819900"/>
                <a:ext cx="482910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zh-CN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Inspect Components Structure</a:t>
                </a:r>
                <a:endParaRPr lang="zh-CN" alt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882E4A25-9920-FF5D-20A9-FDF062586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655" y="3767501"/>
              <a:ext cx="463336" cy="463336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E874C445-5342-480F-7E0F-3FD333C27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655" y="4527350"/>
              <a:ext cx="463336" cy="463336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A298248A-1A6F-1965-2F34-99B362E03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5317547"/>
              <a:ext cx="463336" cy="463336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B9227385-4A42-E95D-D96F-CFCD03BF7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6076705"/>
              <a:ext cx="463336" cy="463336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AD68C6B3-7047-636D-5263-05CA4D01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655" y="6856595"/>
              <a:ext cx="463336" cy="463336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43FAA63B-FCA2-B358-D522-590D984CC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2475" y="7636485"/>
              <a:ext cx="463336" cy="463336"/>
            </a:xfrm>
            <a:prstGeom prst="rect">
              <a:avLst/>
            </a:prstGeom>
          </p:spPr>
        </p:pic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58416656-A3B0-B239-98E6-0F648F79B8AA}"/>
                </a:ext>
              </a:extLst>
            </p:cNvPr>
            <p:cNvSpPr txBox="1"/>
            <p:nvPr/>
          </p:nvSpPr>
          <p:spPr>
            <a:xfrm>
              <a:off x="1586778" y="7607378"/>
              <a:ext cx="268042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2600" dirty="0">
                  <a:latin typeface="Arial" panose="020B0604020202020204" pitchFamily="34" charset="0"/>
                  <a:cs typeface="Arial" panose="020B0604020202020204" pitchFamily="34" charset="0"/>
                </a:rPr>
                <a:t>Page Preview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1A8891C-95BA-172D-4D44-9323CACBC5E9}"/>
              </a:ext>
            </a:extLst>
          </p:cNvPr>
          <p:cNvGrpSpPr/>
          <p:nvPr/>
        </p:nvGrpSpPr>
        <p:grpSpPr>
          <a:xfrm>
            <a:off x="12334578" y="3025379"/>
            <a:ext cx="5343822" cy="4324585"/>
            <a:chOff x="511390" y="3028715"/>
            <a:chExt cx="5343822" cy="4324585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E6A58BEE-2BE9-A4F2-9BCC-8095AC42BAF2}"/>
                </a:ext>
              </a:extLst>
            </p:cNvPr>
            <p:cNvSpPr txBox="1"/>
            <p:nvPr/>
          </p:nvSpPr>
          <p:spPr>
            <a:xfrm>
              <a:off x="536061" y="3028715"/>
              <a:ext cx="25462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+mn-cs"/>
                </a:rPr>
                <a:t>Future Work</a:t>
              </a:r>
              <a:endPara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54D8F9D-E9BD-76A4-28BB-B1A9A23A171B}"/>
                </a:ext>
              </a:extLst>
            </p:cNvPr>
            <p:cNvSpPr txBox="1"/>
            <p:nvPr/>
          </p:nvSpPr>
          <p:spPr>
            <a:xfrm>
              <a:off x="1257258" y="3757209"/>
              <a:ext cx="45979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2600" dirty="0">
                  <a:latin typeface="Arial" panose="020B0604020202020204" pitchFamily="34" charset="0"/>
                  <a:cs typeface="Arial" panose="020B0604020202020204" pitchFamily="34" charset="0"/>
                </a:rPr>
                <a:t>Further Component Libraries</a:t>
              </a:r>
              <a:endParaRPr lang="zh-CN" altLang="en-US" sz="2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97A5BAD4-A8E8-93FC-05CE-CEB98075DEA0}"/>
                </a:ext>
              </a:extLst>
            </p:cNvPr>
            <p:cNvSpPr txBox="1"/>
            <p:nvPr/>
          </p:nvSpPr>
          <p:spPr>
            <a:xfrm>
              <a:off x="1257258" y="4511547"/>
              <a:ext cx="449389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2600" dirty="0">
                  <a:latin typeface="Arial" panose="020B0604020202020204" pitchFamily="34" charset="0"/>
                  <a:cs typeface="Arial" panose="020B0604020202020204" pitchFamily="34" charset="0"/>
                </a:rPr>
                <a:t>User Project Management</a:t>
              </a:r>
              <a:endParaRPr lang="zh-CN" altLang="en-US" sz="2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F395C592-0488-6E72-B267-425CD68341FE}"/>
                </a:ext>
              </a:extLst>
            </p:cNvPr>
            <p:cNvSpPr txBox="1"/>
            <p:nvPr/>
          </p:nvSpPr>
          <p:spPr>
            <a:xfrm>
              <a:off x="1257258" y="5295900"/>
              <a:ext cx="331474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2600" dirty="0">
                  <a:latin typeface="Arial" panose="020B0604020202020204" pitchFamily="34" charset="0"/>
                  <a:cs typeface="Arial" panose="020B0604020202020204" pitchFamily="34" charset="0"/>
                </a:rPr>
                <a:t>On-line collaboration</a:t>
              </a:r>
              <a:endParaRPr lang="zh-CN" altLang="en-US" sz="2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738F924-FAB1-E39E-8C02-6471A23D07DE}"/>
                </a:ext>
              </a:extLst>
            </p:cNvPr>
            <p:cNvSpPr txBox="1"/>
            <p:nvPr/>
          </p:nvSpPr>
          <p:spPr>
            <a:xfrm>
              <a:off x="1295400" y="6057900"/>
              <a:ext cx="292735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2600" dirty="0">
                  <a:latin typeface="Arial" panose="020B0604020202020204" pitchFamily="34" charset="0"/>
                  <a:cs typeface="Arial" panose="020B0604020202020204" pitchFamily="34" charset="0"/>
                </a:rPr>
                <a:t>Platform security</a:t>
              </a:r>
              <a:endParaRPr lang="zh-CN" altLang="en-US" sz="2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7434D4D-A3E0-F480-F391-AD10043C0558}"/>
                </a:ext>
              </a:extLst>
            </p:cNvPr>
            <p:cNvSpPr txBox="1"/>
            <p:nvPr/>
          </p:nvSpPr>
          <p:spPr>
            <a:xfrm>
              <a:off x="1257258" y="6819900"/>
              <a:ext cx="308609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2600" dirty="0">
                  <a:latin typeface="Arial" panose="020B0604020202020204" pitchFamily="34" charset="0"/>
                  <a:cs typeface="Arial" panose="020B0604020202020204" pitchFamily="34" charset="0"/>
                </a:rPr>
                <a:t>Cloud Deployment</a:t>
              </a:r>
              <a:endParaRPr lang="zh-CN" altLang="en-US" sz="2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EA0FCEBC-C462-5FBB-6B14-8AFDCD3B8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63" y="3706492"/>
              <a:ext cx="672823" cy="523220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A06F4880-43B1-6332-92F8-27AB6EF1F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61" y="4474766"/>
              <a:ext cx="672823" cy="523220"/>
            </a:xfrm>
            <a:prstGeom prst="rect">
              <a:avLst/>
            </a:prstGeom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358798A2-F5DB-5B67-B854-B7F4A7DC1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390" y="5268305"/>
              <a:ext cx="672823" cy="523220"/>
            </a:xfrm>
            <a:prstGeom prst="rect">
              <a:avLst/>
            </a:prstGeom>
          </p:spPr>
        </p:pic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18ED9D78-EC65-616A-AFA1-0EF60DA13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61" y="6054563"/>
              <a:ext cx="672823" cy="523220"/>
            </a:xfrm>
            <a:prstGeom prst="rect">
              <a:avLst/>
            </a:prstGeom>
          </p:spPr>
        </p:pic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33962D9D-32EE-F96A-3B59-393A49701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794" y="6830080"/>
              <a:ext cx="672823" cy="523220"/>
            </a:xfrm>
            <a:prstGeom prst="rect">
              <a:avLst/>
            </a:prstGeom>
          </p:spPr>
        </p:pic>
      </p:grpSp>
      <p:sp>
        <p:nvSpPr>
          <p:cNvPr id="80" name="TextBox 10">
            <a:extLst>
              <a:ext uri="{FF2B5EF4-FFF2-40B4-BE49-F238E27FC236}">
                <a16:creationId xmlns:a16="http://schemas.microsoft.com/office/drawing/2014/main" id="{B0789C53-483C-3D58-C1D0-7CAF9A504C0E}"/>
              </a:ext>
            </a:extLst>
          </p:cNvPr>
          <p:cNvSpPr txBox="1"/>
          <p:nvPr/>
        </p:nvSpPr>
        <p:spPr>
          <a:xfrm>
            <a:off x="16189990" y="9097189"/>
            <a:ext cx="588987" cy="4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284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824915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76600" y="-631735"/>
            <a:ext cx="11564927" cy="115504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31110" y="1372666"/>
            <a:ext cx="7551107" cy="75416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14178" y="1716632"/>
            <a:ext cx="6862314" cy="685373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76600" y="3632396"/>
            <a:ext cx="11677724" cy="1766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1560" dirty="0">
                <a:solidFill>
                  <a:srgbClr val="284EFF"/>
                </a:solidFill>
                <a:latin typeface="Arial Black" panose="020B0A04020102020204" pitchFamily="34" charset="0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91062" y="5312285"/>
            <a:ext cx="96012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200" b="1" dirty="0">
                <a:solidFill>
                  <a:srgbClr val="284E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Web Design Platform Based On Low-code Visual Components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CDA9D4EC-36E2-F17D-3182-87D319C9E2DA}"/>
              </a:ext>
            </a:extLst>
          </p:cNvPr>
          <p:cNvSpPr txBox="1"/>
          <p:nvPr/>
        </p:nvSpPr>
        <p:spPr>
          <a:xfrm>
            <a:off x="16306800" y="9182100"/>
            <a:ext cx="588987" cy="4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284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62000" y="805985"/>
            <a:ext cx="72390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Reference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CDA9D4EC-36E2-F17D-3182-87D319C9E2DA}"/>
              </a:ext>
            </a:extLst>
          </p:cNvPr>
          <p:cNvSpPr txBox="1"/>
          <p:nvPr/>
        </p:nvSpPr>
        <p:spPr>
          <a:xfrm>
            <a:off x="16306800" y="9182100"/>
            <a:ext cx="588987" cy="4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474BB0-C3C7-F661-9E6B-2602F2848DE6}"/>
              </a:ext>
            </a:extLst>
          </p:cNvPr>
          <p:cNvSpPr txBox="1"/>
          <p:nvPr/>
        </p:nvSpPr>
        <p:spPr>
          <a:xfrm>
            <a:off x="762000" y="2628900"/>
            <a:ext cx="1140201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GB" altLang="zh-CN" sz="16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Sanchis</a:t>
            </a: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García-Perales, </a:t>
            </a:r>
            <a:r>
              <a:rPr lang="en-GB" altLang="zh-CN" sz="16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Fraile</a:t>
            </a: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and Poler, “Low-Code as Enabler of Digital Transformation in Manufacturing Industry,” Applied Sciences, vol. 10, no. 1, p. 12, Dec. 2019, </a:t>
            </a:r>
            <a:r>
              <a:rPr lang="en-GB" altLang="zh-CN" sz="16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doi</a:t>
            </a: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https://doi.org/10.3390/app10010012</a:t>
            </a: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b="1" dirty="0">
              <a:solidFill>
                <a:srgbClr val="284EFF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defRPr/>
            </a:pP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R. </a:t>
            </a:r>
            <a:r>
              <a:rPr lang="en-GB" altLang="zh-CN" sz="16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Waszkowski</a:t>
            </a: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“Low-code platform for automating business processes in manufacturing,” IFAC-</a:t>
            </a:r>
            <a:r>
              <a:rPr lang="en-GB" altLang="zh-CN" sz="16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PapersOnLine</a:t>
            </a: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vol. 52, no. 10, pp. 376–381, 2019, </a:t>
            </a:r>
            <a:r>
              <a:rPr lang="en-GB" altLang="zh-CN" sz="16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doi</a:t>
            </a: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https://doi.org/10.1016/j.ifacol.2019.10.060.</a:t>
            </a:r>
            <a:endParaRPr lang="zh-CN" altLang="zh-CN" sz="16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284E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defRPr/>
            </a:pP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M. </a:t>
            </a:r>
            <a:r>
              <a:rPr lang="en-GB" altLang="zh-CN" sz="16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Oltrogge</a:t>
            </a: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et al., ‘The Rise of the Citizen Developer: Assessing the Security Impact of Online App Generators’, in Proceedings - IEEE Symposium on Security and Privacy, Jul. 2018, vol. 2018-May, pp. 634–647. </a:t>
            </a:r>
            <a:r>
              <a:rPr lang="en-GB" altLang="zh-CN" sz="16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doi</a:t>
            </a: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10.1109/SP.2018.00005.</a:t>
            </a:r>
          </a:p>
          <a:p>
            <a:pPr>
              <a:defRPr/>
            </a:pPr>
            <a:endParaRPr lang="en-GB" altLang="zh-CN" sz="16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“</a:t>
            </a:r>
            <a:r>
              <a:rPr lang="en-GB" altLang="zh-CN" sz="16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Mendix</a:t>
            </a: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Low-Code Platform Features - Low-Code App Development Tools,” </a:t>
            </a:r>
            <a:r>
              <a:rPr lang="en-GB" altLang="zh-CN" sz="16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Mendix</a:t>
            </a: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3"/>
              </a:rPr>
              <a:t>https://www.mendix.com/platform/</a:t>
            </a:r>
            <a:endParaRPr lang="en-GB" altLang="zh-CN" sz="16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defRPr/>
            </a:pPr>
            <a:endParaRPr kumimoji="0" lang="en-GB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>
              <a:defRPr/>
            </a:pP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“Business Apps | Microsoft Power Apps,” powerapps.microsoft.com. https://powerapps.microsoft.com/</a:t>
            </a:r>
          </a:p>
          <a:p>
            <a:pPr>
              <a:defRPr/>
            </a:pPr>
            <a:endParaRPr lang="en-GB" altLang="zh-CN" sz="16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“The Modern Application Development Platform | </a:t>
            </a:r>
            <a:r>
              <a:rPr lang="en-GB" altLang="zh-CN" sz="16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OutSystems</a:t>
            </a: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,” outsystems.com. Accessed: Nov. 28, 2021. [Online]. Available: https://www.outsystems.com/platform/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284EFF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DB9CA-E63F-D738-643F-4409D815A8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1" r="151"/>
          <a:stretch>
            <a:fillRect/>
          </a:stretch>
        </p:blipFill>
        <p:spPr>
          <a:xfrm>
            <a:off x="12420600" y="2857500"/>
            <a:ext cx="407479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8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524000" y="1077767"/>
            <a:ext cx="5130175" cy="1068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000" dirty="0">
                <a:solidFill>
                  <a:srgbClr val="284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CONTENTS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0422835-3D91-29E7-BDBF-F941056F089D}"/>
              </a:ext>
            </a:extLst>
          </p:cNvPr>
          <p:cNvGrpSpPr/>
          <p:nvPr/>
        </p:nvGrpSpPr>
        <p:grpSpPr>
          <a:xfrm>
            <a:off x="2030729" y="3543298"/>
            <a:ext cx="3608071" cy="3704223"/>
            <a:chOff x="10628728" y="8079420"/>
            <a:chExt cx="3182779" cy="2944211"/>
          </a:xfrm>
        </p:grpSpPr>
        <p:sp>
          <p:nvSpPr>
            <p:cNvPr id="11" name="TextBox 11"/>
            <p:cNvSpPr txBox="1"/>
            <p:nvPr/>
          </p:nvSpPr>
          <p:spPr>
            <a:xfrm>
              <a:off x="10628728" y="8079420"/>
              <a:ext cx="3182779" cy="9785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dirty="0">
                  <a:solidFill>
                    <a:srgbClr val="284EFF"/>
                  </a:solidFill>
                  <a:latin typeface="Arial Black" panose="020B0A04020102020204" pitchFamily="34" charset="0"/>
                </a:rPr>
                <a:t>01/ Introduction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628728" y="10045117"/>
              <a:ext cx="3182779" cy="9785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dirty="0">
                  <a:solidFill>
                    <a:srgbClr val="284EFF"/>
                  </a:solidFill>
                  <a:latin typeface="Arial Black" panose="020B0A04020102020204" pitchFamily="34" charset="0"/>
                </a:rPr>
                <a:t>02/</a:t>
              </a:r>
            </a:p>
            <a:p>
              <a:r>
                <a:rPr lang="en-US" sz="4000" dirty="0">
                  <a:solidFill>
                    <a:srgbClr val="284EFF"/>
                  </a:solidFill>
                  <a:latin typeface="Arial Black" panose="020B0A04020102020204" pitchFamily="34" charset="0"/>
                </a:rPr>
                <a:t>Motivation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0B1921E-7487-00D9-C250-9D2A5F9745AD}"/>
              </a:ext>
            </a:extLst>
          </p:cNvPr>
          <p:cNvGrpSpPr/>
          <p:nvPr/>
        </p:nvGrpSpPr>
        <p:grpSpPr>
          <a:xfrm>
            <a:off x="6768020" y="3467101"/>
            <a:ext cx="3747579" cy="3780419"/>
            <a:chOff x="6615620" y="3547565"/>
            <a:chExt cx="3747579" cy="2921441"/>
          </a:xfrm>
        </p:grpSpPr>
        <p:sp>
          <p:nvSpPr>
            <p:cNvPr id="13" name="TextBox 13"/>
            <p:cNvSpPr txBox="1"/>
            <p:nvPr/>
          </p:nvSpPr>
          <p:spPr>
            <a:xfrm>
              <a:off x="6615620" y="3547565"/>
              <a:ext cx="3747579" cy="14355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dirty="0">
                  <a:solidFill>
                    <a:srgbClr val="284EFF"/>
                  </a:solidFill>
                  <a:latin typeface="Arial Black" panose="020B0A04020102020204" pitchFamily="34" charset="0"/>
                </a:rPr>
                <a:t>03/</a:t>
              </a:r>
            </a:p>
            <a:p>
              <a:r>
                <a:rPr lang="en-US" sz="4000" dirty="0">
                  <a:solidFill>
                    <a:srgbClr val="284EFF"/>
                  </a:solidFill>
                  <a:latin typeface="Arial Black" panose="020B0A04020102020204" pitchFamily="34" charset="0"/>
                </a:rPr>
                <a:t>Background Review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615621" y="5511954"/>
              <a:ext cx="3608071" cy="9570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dirty="0">
                  <a:solidFill>
                    <a:srgbClr val="284EFF"/>
                  </a:solidFill>
                  <a:latin typeface="Arial Black" panose="020B0A04020102020204" pitchFamily="34" charset="0"/>
                </a:rPr>
                <a:t>04/</a:t>
              </a:r>
            </a:p>
            <a:p>
              <a:r>
                <a:rPr lang="en-US" sz="4000" dirty="0">
                  <a:solidFill>
                    <a:srgbClr val="284EFF"/>
                  </a:solidFill>
                  <a:latin typeface="Arial Black" panose="020B0A04020102020204" pitchFamily="34" charset="0"/>
                </a:rPr>
                <a:t>Methodology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A28B434-8EFD-BBE2-3589-604898E9C944}"/>
              </a:ext>
            </a:extLst>
          </p:cNvPr>
          <p:cNvGrpSpPr/>
          <p:nvPr/>
        </p:nvGrpSpPr>
        <p:grpSpPr>
          <a:xfrm>
            <a:off x="4648200" y="8674580"/>
            <a:ext cx="9224242" cy="1452818"/>
            <a:chOff x="3805958" y="8496300"/>
            <a:chExt cx="9224242" cy="14528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805958" y="8496300"/>
              <a:ext cx="9224242" cy="145281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267200" y="8948057"/>
              <a:ext cx="549973" cy="549286"/>
            </a:xfrm>
            <a:prstGeom prst="rect">
              <a:avLst/>
            </a:prstGeom>
          </p:spPr>
        </p:pic>
        <p:sp>
          <p:nvSpPr>
            <p:cNvPr id="21" name="AutoShape 21"/>
            <p:cNvSpPr/>
            <p:nvPr/>
          </p:nvSpPr>
          <p:spPr>
            <a:xfrm>
              <a:off x="4455991" y="9222700"/>
              <a:ext cx="172392" cy="0"/>
            </a:xfrm>
            <a:prstGeom prst="line">
              <a:avLst/>
            </a:prstGeom>
            <a:ln w="38100" cap="flat">
              <a:solidFill>
                <a:srgbClr val="284EFF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080216D-9678-148C-17A6-F928F1744720}"/>
              </a:ext>
            </a:extLst>
          </p:cNvPr>
          <p:cNvGrpSpPr/>
          <p:nvPr/>
        </p:nvGrpSpPr>
        <p:grpSpPr>
          <a:xfrm>
            <a:off x="11859742" y="3467101"/>
            <a:ext cx="4523258" cy="3780419"/>
            <a:chOff x="11707343" y="3543300"/>
            <a:chExt cx="4523258" cy="2930575"/>
          </a:xfrm>
        </p:grpSpPr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9629EB8A-E1F5-7AE0-E991-5A39A8672150}"/>
                </a:ext>
              </a:extLst>
            </p:cNvPr>
            <p:cNvSpPr txBox="1"/>
            <p:nvPr/>
          </p:nvSpPr>
          <p:spPr>
            <a:xfrm>
              <a:off x="11707343" y="3543300"/>
              <a:ext cx="4523258" cy="1462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dirty="0">
                  <a:solidFill>
                    <a:srgbClr val="284EFF"/>
                  </a:solidFill>
                  <a:latin typeface="Arial Black" panose="020B0A04020102020204" pitchFamily="34" charset="0"/>
                </a:rPr>
                <a:t>05/</a:t>
              </a:r>
            </a:p>
            <a:p>
              <a:r>
                <a:rPr lang="en-US" sz="4000" dirty="0">
                  <a:solidFill>
                    <a:srgbClr val="284EFF"/>
                  </a:solidFill>
                  <a:latin typeface="Arial Black" panose="020B0A04020102020204" pitchFamily="34" charset="0"/>
                </a:rPr>
                <a:t>Implementation &amp; Result</a:t>
              </a:r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9B0720DD-7B72-EC71-1840-8032188DCA83}"/>
                </a:ext>
              </a:extLst>
            </p:cNvPr>
            <p:cNvSpPr txBox="1"/>
            <p:nvPr/>
          </p:nvSpPr>
          <p:spPr>
            <a:xfrm>
              <a:off x="11707343" y="5498897"/>
              <a:ext cx="3989857" cy="9749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dirty="0">
                  <a:solidFill>
                    <a:srgbClr val="284EFF"/>
                  </a:solidFill>
                  <a:latin typeface="Arial Black" panose="020B0A04020102020204" pitchFamily="34" charset="0"/>
                </a:rPr>
                <a:t>06/</a:t>
              </a:r>
            </a:p>
            <a:p>
              <a:r>
                <a:rPr lang="en-US" sz="4000" dirty="0">
                  <a:solidFill>
                    <a:srgbClr val="284EFF"/>
                  </a:solidFill>
                  <a:latin typeface="Arial Black" panose="020B0A04020102020204" pitchFamily="34" charset="0"/>
                </a:rPr>
                <a:t>Conclusion</a:t>
              </a:r>
            </a:p>
          </p:txBody>
        </p:sp>
      </p:grpSp>
      <p:sp>
        <p:nvSpPr>
          <p:cNvPr id="2" name="TextBox 10">
            <a:extLst>
              <a:ext uri="{FF2B5EF4-FFF2-40B4-BE49-F238E27FC236}">
                <a16:creationId xmlns:a16="http://schemas.microsoft.com/office/drawing/2014/main" id="{F9FEC3AA-F122-E41D-95B9-3AA15D55DB5C}"/>
              </a:ext>
            </a:extLst>
          </p:cNvPr>
          <p:cNvSpPr txBox="1"/>
          <p:nvPr/>
        </p:nvSpPr>
        <p:spPr>
          <a:xfrm>
            <a:off x="8965827" y="9198108"/>
            <a:ext cx="588987" cy="4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284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64634" y="635515"/>
            <a:ext cx="15143652" cy="97173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8640" y="7010170"/>
            <a:ext cx="1714079" cy="211389"/>
            <a:chOff x="0" y="0"/>
            <a:chExt cx="451445" cy="55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1445" cy="55675"/>
            </a:xfrm>
            <a:custGeom>
              <a:avLst/>
              <a:gdLst/>
              <a:ahLst/>
              <a:cxnLst/>
              <a:rect l="l" t="t" r="r" b="b"/>
              <a:pathLst>
                <a:path w="451445" h="55675">
                  <a:moveTo>
                    <a:pt x="27837" y="0"/>
                  </a:moveTo>
                  <a:lnTo>
                    <a:pt x="423607" y="0"/>
                  </a:lnTo>
                  <a:cubicBezTo>
                    <a:pt x="438981" y="0"/>
                    <a:pt x="451445" y="12463"/>
                    <a:pt x="451445" y="27837"/>
                  </a:cubicBezTo>
                  <a:lnTo>
                    <a:pt x="451445" y="27837"/>
                  </a:lnTo>
                  <a:cubicBezTo>
                    <a:pt x="451445" y="35220"/>
                    <a:pt x="448512" y="42301"/>
                    <a:pt x="443291" y="47521"/>
                  </a:cubicBezTo>
                  <a:cubicBezTo>
                    <a:pt x="438071" y="52742"/>
                    <a:pt x="430990" y="55675"/>
                    <a:pt x="423607" y="55675"/>
                  </a:cubicBezTo>
                  <a:lnTo>
                    <a:pt x="27837" y="55675"/>
                  </a:lnTo>
                  <a:cubicBezTo>
                    <a:pt x="20454" y="55675"/>
                    <a:pt x="13374" y="52742"/>
                    <a:pt x="8153" y="47521"/>
                  </a:cubicBezTo>
                  <a:cubicBezTo>
                    <a:pt x="2933" y="42301"/>
                    <a:pt x="0" y="35220"/>
                    <a:pt x="0" y="27837"/>
                  </a:cubicBezTo>
                  <a:lnTo>
                    <a:pt x="0" y="27837"/>
                  </a:lnTo>
                  <a:cubicBezTo>
                    <a:pt x="0" y="20454"/>
                    <a:pt x="2933" y="13374"/>
                    <a:pt x="8153" y="8153"/>
                  </a:cubicBezTo>
                  <a:cubicBezTo>
                    <a:pt x="13374" y="2933"/>
                    <a:pt x="20454" y="0"/>
                    <a:pt x="27837" y="0"/>
                  </a:cubicBezTo>
                  <a:close/>
                </a:path>
              </a:pathLst>
            </a:custGeom>
            <a:solidFill>
              <a:srgbClr val="284E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781800" y="2056274"/>
            <a:ext cx="9390864" cy="150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319"/>
              </a:lnSpc>
            </a:pPr>
            <a:r>
              <a:rPr lang="en-US" altLang="zh-CN" sz="8800" dirty="0">
                <a:solidFill>
                  <a:srgbClr val="284EFF"/>
                </a:solidFill>
                <a:latin typeface="Arial Black" panose="020B0A04020102020204" pitchFamily="34" charset="0"/>
              </a:rPr>
              <a:t>Introduction</a:t>
            </a:r>
            <a:endParaRPr lang="en-US" sz="8799" dirty="0">
              <a:solidFill>
                <a:srgbClr val="284EFF"/>
              </a:solidFill>
              <a:ea typeface="思源黑体-超粗体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0441" y="6210300"/>
            <a:ext cx="2969559" cy="403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9"/>
              </a:lnSpc>
            </a:pPr>
            <a:r>
              <a:rPr lang="en-US" sz="17300" dirty="0">
                <a:solidFill>
                  <a:srgbClr val="284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-超粗体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11864" y="6597987"/>
            <a:ext cx="10828493" cy="1593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software development tool.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a graphical user interface and visual components [1].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Enables users to create software applications with less coding [2].</a:t>
            </a:r>
            <a:endParaRPr lang="en-US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419850" y="8801100"/>
            <a:ext cx="8648700" cy="327648"/>
            <a:chOff x="0" y="0"/>
            <a:chExt cx="11343935" cy="351399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r="5239"/>
            <a:stretch>
              <a:fillRect/>
            </a:stretch>
          </p:blipFill>
          <p:spPr>
            <a:xfrm>
              <a:off x="0" y="0"/>
              <a:ext cx="6342635" cy="35139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l="25279"/>
            <a:stretch>
              <a:fillRect/>
            </a:stretch>
          </p:blipFill>
          <p:spPr>
            <a:xfrm>
              <a:off x="6342635" y="0"/>
              <a:ext cx="5001299" cy="351399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5219484" y="6004474"/>
            <a:ext cx="9352979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sz="2800" b="1" dirty="0">
                <a:solidFill>
                  <a:srgbClr val="00D0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low code development platform ?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5C91703E-4459-8662-A03C-C14FC966CDD7}"/>
              </a:ext>
            </a:extLst>
          </p:cNvPr>
          <p:cNvSpPr txBox="1"/>
          <p:nvPr/>
        </p:nvSpPr>
        <p:spPr>
          <a:xfrm>
            <a:off x="10744200" y="666661"/>
            <a:ext cx="6247880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284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Presentation and Demonstration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B74CF054-B7E8-F0F9-B840-F08C11A75F0D}"/>
              </a:ext>
            </a:extLst>
          </p:cNvPr>
          <p:cNvSpPr txBox="1"/>
          <p:nvPr/>
        </p:nvSpPr>
        <p:spPr>
          <a:xfrm>
            <a:off x="5211864" y="3788554"/>
            <a:ext cx="9352979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sz="2800" b="1" dirty="0">
                <a:solidFill>
                  <a:srgbClr val="00D0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low-code?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E2C95056-6854-35CA-F923-7BCF0F1D1683}"/>
              </a:ext>
            </a:extLst>
          </p:cNvPr>
          <p:cNvSpPr txBox="1"/>
          <p:nvPr/>
        </p:nvSpPr>
        <p:spPr>
          <a:xfrm>
            <a:off x="5223294" y="4241282"/>
            <a:ext cx="9612846" cy="1593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code.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Faster development.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technical barriers</a:t>
            </a:r>
            <a:endParaRPr lang="en-US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64">
            <a:extLst>
              <a:ext uri="{FF2B5EF4-FFF2-40B4-BE49-F238E27FC236}">
                <a16:creationId xmlns:a16="http://schemas.microsoft.com/office/drawing/2014/main" id="{D56F52E1-157F-CE84-C5A4-3831B3C10D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560705" y="3515567"/>
            <a:ext cx="3479652" cy="2696730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B87F6341-54E4-2396-2ADB-E076B4D13489}"/>
              </a:ext>
            </a:extLst>
          </p:cNvPr>
          <p:cNvSpPr txBox="1"/>
          <p:nvPr/>
        </p:nvSpPr>
        <p:spPr>
          <a:xfrm>
            <a:off x="16905297" y="9245742"/>
            <a:ext cx="588987" cy="4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284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980394" y="6134100"/>
            <a:ext cx="1450597" cy="144878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50769" y="7962900"/>
            <a:ext cx="3291240" cy="3287126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188351" y="495300"/>
            <a:ext cx="5656652" cy="1386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319"/>
              </a:lnSpc>
            </a:pPr>
            <a:r>
              <a:rPr lang="en-US" altLang="zh-CN" sz="6000" dirty="0">
                <a:solidFill>
                  <a:srgbClr val="284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Introduction</a:t>
            </a:r>
            <a:endParaRPr lang="en-US" altLang="zh-CN" sz="6000" dirty="0">
              <a:solidFill>
                <a:srgbClr val="284E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思源黑体-超粗体"/>
            </a:endParaRP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CEF212E7-89A1-7A95-622C-CF35E62C48DE}"/>
              </a:ext>
            </a:extLst>
          </p:cNvPr>
          <p:cNvSpPr txBox="1"/>
          <p:nvPr/>
        </p:nvSpPr>
        <p:spPr>
          <a:xfrm>
            <a:off x="11052962" y="1360333"/>
            <a:ext cx="6247880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284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Presentation and Demonstration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A1D7DCD-7A82-69A9-54E5-0CE8BAC0352F}"/>
              </a:ext>
            </a:extLst>
          </p:cNvPr>
          <p:cNvGrpSpPr/>
          <p:nvPr/>
        </p:nvGrpSpPr>
        <p:grpSpPr>
          <a:xfrm>
            <a:off x="2946360" y="2508972"/>
            <a:ext cx="3351224" cy="1149166"/>
            <a:chOff x="1188351" y="2460892"/>
            <a:chExt cx="3351224" cy="1149166"/>
          </a:xfrm>
        </p:grpSpPr>
        <p:grpSp>
          <p:nvGrpSpPr>
            <p:cNvPr id="2" name="Group 2"/>
            <p:cNvGrpSpPr/>
            <p:nvPr/>
          </p:nvGrpSpPr>
          <p:grpSpPr>
            <a:xfrm>
              <a:off x="1188351" y="2460892"/>
              <a:ext cx="3351224" cy="1149166"/>
              <a:chOff x="0" y="0"/>
              <a:chExt cx="3851326" cy="1237764"/>
            </a:xfrm>
          </p:grpSpPr>
          <p:pic>
            <p:nvPicPr>
              <p:cNvPr id="3" name="Picture 3"/>
              <p:cNvPicPr>
                <a:picLocks noChangeAspect="1"/>
              </p:cNvPicPr>
              <p:nvPr/>
            </p:nvPicPr>
            <p:blipFill>
              <a:blip r:embed="rId4"/>
              <a:srcRect l="23424"/>
              <a:stretch>
                <a:fillRect/>
              </a:stretch>
            </p:blipFill>
            <p:spPr>
              <a:xfrm>
                <a:off x="1357057" y="0"/>
                <a:ext cx="2494269" cy="1237764"/>
              </a:xfrm>
              <a:prstGeom prst="rect">
                <a:avLst/>
              </a:prstGeom>
            </p:spPr>
          </p:pic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4"/>
              <a:srcRect r="58337" b="2977"/>
              <a:stretch>
                <a:fillRect/>
              </a:stretch>
            </p:blipFill>
            <p:spPr>
              <a:xfrm>
                <a:off x="0" y="0"/>
                <a:ext cx="1357057" cy="1200912"/>
              </a:xfrm>
              <a:prstGeom prst="rect">
                <a:avLst/>
              </a:prstGeom>
            </p:spPr>
          </p:pic>
        </p:grpSp>
        <p:sp>
          <p:nvSpPr>
            <p:cNvPr id="33" name="TextBox 17">
              <a:extLst>
                <a:ext uri="{FF2B5EF4-FFF2-40B4-BE49-F238E27FC236}">
                  <a16:creationId xmlns:a16="http://schemas.microsoft.com/office/drawing/2014/main" id="{616F1D38-44FD-BE38-F2D3-AEDF18CAE0DC}"/>
                </a:ext>
              </a:extLst>
            </p:cNvPr>
            <p:cNvSpPr txBox="1"/>
            <p:nvPr/>
          </p:nvSpPr>
          <p:spPr>
            <a:xfrm>
              <a:off x="1902585" y="2791195"/>
              <a:ext cx="1382937" cy="4360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284EFF"/>
                  </a:solidFill>
                  <a:uLnTx/>
                  <a:uFillTx/>
                  <a:latin typeface="Arial" panose="020B0604020202020204" pitchFamily="34" charset="0"/>
                  <a:ea typeface="思源黑体-超粗体"/>
                  <a:cs typeface="Arial" panose="020B0604020202020204" pitchFamily="34" charset="0"/>
                </a:rPr>
                <a:t>Aim</a:t>
              </a:r>
              <a:endPara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EC24AD4-0AFC-E4D4-74ED-3D8B57381A48}"/>
              </a:ext>
            </a:extLst>
          </p:cNvPr>
          <p:cNvGrpSpPr/>
          <p:nvPr/>
        </p:nvGrpSpPr>
        <p:grpSpPr>
          <a:xfrm>
            <a:off x="10267514" y="2508972"/>
            <a:ext cx="3351224" cy="1149166"/>
            <a:chOff x="1188351" y="2460892"/>
            <a:chExt cx="3351224" cy="1149166"/>
          </a:xfrm>
        </p:grpSpPr>
        <p:grpSp>
          <p:nvGrpSpPr>
            <p:cNvPr id="50" name="Group 2">
              <a:extLst>
                <a:ext uri="{FF2B5EF4-FFF2-40B4-BE49-F238E27FC236}">
                  <a16:creationId xmlns:a16="http://schemas.microsoft.com/office/drawing/2014/main" id="{C739B56B-C572-7A54-70D8-568D1A169787}"/>
                </a:ext>
              </a:extLst>
            </p:cNvPr>
            <p:cNvGrpSpPr/>
            <p:nvPr/>
          </p:nvGrpSpPr>
          <p:grpSpPr>
            <a:xfrm>
              <a:off x="1188351" y="2460892"/>
              <a:ext cx="3351224" cy="1149166"/>
              <a:chOff x="0" y="0"/>
              <a:chExt cx="3851326" cy="1237764"/>
            </a:xfrm>
          </p:grpSpPr>
          <p:pic>
            <p:nvPicPr>
              <p:cNvPr id="52" name="Picture 3">
                <a:extLst>
                  <a:ext uri="{FF2B5EF4-FFF2-40B4-BE49-F238E27FC236}">
                    <a16:creationId xmlns:a16="http://schemas.microsoft.com/office/drawing/2014/main" id="{15D712BF-9F75-3D89-6802-FD6A18A9F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3424"/>
              <a:stretch>
                <a:fillRect/>
              </a:stretch>
            </p:blipFill>
            <p:spPr>
              <a:xfrm>
                <a:off x="1357057" y="0"/>
                <a:ext cx="2494269" cy="1237764"/>
              </a:xfrm>
              <a:prstGeom prst="rect">
                <a:avLst/>
              </a:prstGeom>
            </p:spPr>
          </p:pic>
          <p:pic>
            <p:nvPicPr>
              <p:cNvPr id="53" name="Picture 4">
                <a:extLst>
                  <a:ext uri="{FF2B5EF4-FFF2-40B4-BE49-F238E27FC236}">
                    <a16:creationId xmlns:a16="http://schemas.microsoft.com/office/drawing/2014/main" id="{F9F52586-E9C2-720B-46AA-736C565BF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58337" b="2977"/>
              <a:stretch>
                <a:fillRect/>
              </a:stretch>
            </p:blipFill>
            <p:spPr>
              <a:xfrm>
                <a:off x="0" y="0"/>
                <a:ext cx="1357057" cy="1200912"/>
              </a:xfrm>
              <a:prstGeom prst="rect">
                <a:avLst/>
              </a:prstGeom>
            </p:spPr>
          </p:pic>
        </p:grpSp>
        <p:sp>
          <p:nvSpPr>
            <p:cNvPr id="51" name="TextBox 17">
              <a:extLst>
                <a:ext uri="{FF2B5EF4-FFF2-40B4-BE49-F238E27FC236}">
                  <a16:creationId xmlns:a16="http://schemas.microsoft.com/office/drawing/2014/main" id="{4DB72BBD-2F1F-C17E-79C3-54BBD0060B6A}"/>
                </a:ext>
              </a:extLst>
            </p:cNvPr>
            <p:cNvSpPr txBox="1"/>
            <p:nvPr/>
          </p:nvSpPr>
          <p:spPr>
            <a:xfrm>
              <a:off x="1654426" y="2800359"/>
              <a:ext cx="1887987" cy="4360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kumimoji="0" lang="en-US" altLang="zh-CN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284EFF"/>
                  </a:solidFill>
                  <a:uLnTx/>
                  <a:uFillTx/>
                  <a:latin typeface="Arial" panose="020B0604020202020204" pitchFamily="34" charset="0"/>
                  <a:ea typeface="思源黑体-超粗体"/>
                  <a:cs typeface="Arial" panose="020B0604020202020204" pitchFamily="34" charset="0"/>
                </a:rPr>
                <a:t>Audience</a:t>
              </a:r>
              <a:endPara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8" name="Picture 2">
            <a:extLst>
              <a:ext uri="{FF2B5EF4-FFF2-40B4-BE49-F238E27FC236}">
                <a16:creationId xmlns:a16="http://schemas.microsoft.com/office/drawing/2014/main" id="{F152987F-CCCC-2638-9771-F118C3DA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7200" y="3753002"/>
            <a:ext cx="8021116" cy="540955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52735" y="4991100"/>
            <a:ext cx="6235372" cy="2701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思源黑体-粗体"/>
                <a:cs typeface="Arial" panose="020B0604020202020204" pitchFamily="34" charset="0"/>
              </a:rPr>
              <a:t>This project presents a low-code development platform based on visual components that provide citizen developers [3] with an opportunity to rapidly and economically design websites.</a:t>
            </a:r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382AB191-E041-9A46-207B-979D647A35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029653" y="3722522"/>
            <a:ext cx="8021116" cy="5535778"/>
          </a:xfrm>
          <a:prstGeom prst="rect">
            <a:avLst/>
          </a:prstGeom>
        </p:spPr>
      </p:pic>
      <p:sp>
        <p:nvSpPr>
          <p:cNvPr id="61" name="TextBox 13">
            <a:extLst>
              <a:ext uri="{FF2B5EF4-FFF2-40B4-BE49-F238E27FC236}">
                <a16:creationId xmlns:a16="http://schemas.microsoft.com/office/drawing/2014/main" id="{476A2F4C-896E-4DAE-6995-96D4AB34064A}"/>
              </a:ext>
            </a:extLst>
          </p:cNvPr>
          <p:cNvSpPr txBox="1"/>
          <p:nvPr/>
        </p:nvSpPr>
        <p:spPr>
          <a:xfrm>
            <a:off x="9065632" y="4610100"/>
            <a:ext cx="6460792" cy="3347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normalizeH="0" baseline="0" noProof="0" dirty="0">
                <a:ln>
                  <a:noFill/>
                </a:ln>
                <a:solidFill>
                  <a:srgbClr val="284EFF"/>
                </a:solidFill>
                <a:effectLst/>
                <a:uLnTx/>
                <a:uFillTx/>
                <a:latin typeface="Arial" panose="020B0604020202020204" pitchFamily="34" charset="0"/>
                <a:ea typeface="思源黑体-粗体"/>
                <a:cs typeface="Arial" panose="020B0604020202020204" pitchFamily="34" charset="0"/>
              </a:rPr>
              <a:t>Citizen developers [3]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思源黑体-粗体"/>
                <a:cs typeface="Arial" panose="020B0604020202020204" pitchFamily="34" charset="0"/>
              </a:rPr>
              <a:t>1. Non-professional, non-technical background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思源黑体-粗体"/>
                <a:cs typeface="Arial" panose="020B0604020202020204" pitchFamily="34" charset="0"/>
              </a:rPr>
              <a:t>2. Has some business knowledge and creativity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思源黑体-粗体"/>
                <a:cs typeface="Arial" panose="020B0604020202020204" pitchFamily="34" charset="0"/>
              </a:rPr>
              <a:t>3. Usually employees within the company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CFD197B9-313B-D0F0-10DA-26151CFDA43F}"/>
              </a:ext>
            </a:extLst>
          </p:cNvPr>
          <p:cNvSpPr txBox="1"/>
          <p:nvPr/>
        </p:nvSpPr>
        <p:spPr>
          <a:xfrm>
            <a:off x="16905297" y="9245742"/>
            <a:ext cx="588987" cy="4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284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4113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01689" y="672950"/>
            <a:ext cx="15143652" cy="97173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8640" y="7010170"/>
            <a:ext cx="1714079" cy="211389"/>
            <a:chOff x="0" y="0"/>
            <a:chExt cx="451445" cy="55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1445" cy="55675"/>
            </a:xfrm>
            <a:custGeom>
              <a:avLst/>
              <a:gdLst/>
              <a:ahLst/>
              <a:cxnLst/>
              <a:rect l="l" t="t" r="r" b="b"/>
              <a:pathLst>
                <a:path w="451445" h="55675">
                  <a:moveTo>
                    <a:pt x="27837" y="0"/>
                  </a:moveTo>
                  <a:lnTo>
                    <a:pt x="423607" y="0"/>
                  </a:lnTo>
                  <a:cubicBezTo>
                    <a:pt x="438981" y="0"/>
                    <a:pt x="451445" y="12463"/>
                    <a:pt x="451445" y="27837"/>
                  </a:cubicBezTo>
                  <a:lnTo>
                    <a:pt x="451445" y="27837"/>
                  </a:lnTo>
                  <a:cubicBezTo>
                    <a:pt x="451445" y="35220"/>
                    <a:pt x="448512" y="42301"/>
                    <a:pt x="443291" y="47521"/>
                  </a:cubicBezTo>
                  <a:cubicBezTo>
                    <a:pt x="438071" y="52742"/>
                    <a:pt x="430990" y="55675"/>
                    <a:pt x="423607" y="55675"/>
                  </a:cubicBezTo>
                  <a:lnTo>
                    <a:pt x="27837" y="55675"/>
                  </a:lnTo>
                  <a:cubicBezTo>
                    <a:pt x="20454" y="55675"/>
                    <a:pt x="13374" y="52742"/>
                    <a:pt x="8153" y="47521"/>
                  </a:cubicBezTo>
                  <a:cubicBezTo>
                    <a:pt x="2933" y="42301"/>
                    <a:pt x="0" y="35220"/>
                    <a:pt x="0" y="27837"/>
                  </a:cubicBezTo>
                  <a:lnTo>
                    <a:pt x="0" y="27837"/>
                  </a:lnTo>
                  <a:cubicBezTo>
                    <a:pt x="0" y="20454"/>
                    <a:pt x="2933" y="13374"/>
                    <a:pt x="8153" y="8153"/>
                  </a:cubicBezTo>
                  <a:cubicBezTo>
                    <a:pt x="13374" y="2933"/>
                    <a:pt x="20454" y="0"/>
                    <a:pt x="27837" y="0"/>
                  </a:cubicBezTo>
                  <a:close/>
                </a:path>
              </a:pathLst>
            </a:custGeom>
            <a:solidFill>
              <a:srgbClr val="284E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15200" y="2538376"/>
            <a:ext cx="9390864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8800" dirty="0">
                <a:solidFill>
                  <a:srgbClr val="284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Motivation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0441" y="6210300"/>
            <a:ext cx="2969559" cy="403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0" b="0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-超粗体"/>
                <a:ea typeface="+mn-ea"/>
                <a:cs typeface="+mn-cs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11864" y="6597987"/>
            <a:ext cx="9856685" cy="485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419850" y="8801100"/>
            <a:ext cx="8648700" cy="327648"/>
            <a:chOff x="0" y="0"/>
            <a:chExt cx="11343935" cy="351399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r="5239"/>
            <a:stretch>
              <a:fillRect/>
            </a:stretch>
          </p:blipFill>
          <p:spPr>
            <a:xfrm>
              <a:off x="0" y="0"/>
              <a:ext cx="6342635" cy="35139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l="25279"/>
            <a:stretch>
              <a:fillRect/>
            </a:stretch>
          </p:blipFill>
          <p:spPr>
            <a:xfrm>
              <a:off x="6342635" y="0"/>
              <a:ext cx="5001299" cy="351399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1422971" y="4082750"/>
            <a:ext cx="427365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D0B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is the problem?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5C91703E-4459-8662-A03C-C14FC966CDD7}"/>
              </a:ext>
            </a:extLst>
          </p:cNvPr>
          <p:cNvSpPr txBox="1"/>
          <p:nvPr/>
        </p:nvSpPr>
        <p:spPr>
          <a:xfrm>
            <a:off x="10744200" y="666661"/>
            <a:ext cx="6247880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Project Presentation and Demonstration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B74CF054-B7E8-F0F9-B840-F08C11A75F0D}"/>
              </a:ext>
            </a:extLst>
          </p:cNvPr>
          <p:cNvSpPr txBox="1"/>
          <p:nvPr/>
        </p:nvSpPr>
        <p:spPr>
          <a:xfrm>
            <a:off x="4800600" y="4092490"/>
            <a:ext cx="9352979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sz="2800" b="1" dirty="0">
                <a:solidFill>
                  <a:srgbClr val="00D4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I choose this project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D4B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91D8E0-303A-8340-294D-1F094B6E41E6}"/>
              </a:ext>
            </a:extLst>
          </p:cNvPr>
          <p:cNvSpPr txBox="1"/>
          <p:nvPr/>
        </p:nvSpPr>
        <p:spPr>
          <a:xfrm>
            <a:off x="4827270" y="6466237"/>
            <a:ext cx="9352979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D0B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Why is it interesting?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0064DE6-C704-DCB2-7220-0AC0C1B68F6F}"/>
              </a:ext>
            </a:extLst>
          </p:cNvPr>
          <p:cNvSpPr txBox="1"/>
          <p:nvPr/>
        </p:nvSpPr>
        <p:spPr>
          <a:xfrm>
            <a:off x="11422971" y="4707387"/>
            <a:ext cx="5314951" cy="1326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High costs and long development cycles for traditional development methods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466EFEC-EF1E-73F0-CDF8-A58391D304C3}"/>
              </a:ext>
            </a:extLst>
          </p:cNvPr>
          <p:cNvSpPr txBox="1"/>
          <p:nvPr/>
        </p:nvSpPr>
        <p:spPr>
          <a:xfrm>
            <a:off x="4953000" y="4723274"/>
            <a:ext cx="5029200" cy="1326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Enables non-professionals to develop websites that meet their demands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7E73FE-86AD-B6E7-0E7C-71E7DC949210}"/>
              </a:ext>
            </a:extLst>
          </p:cNvPr>
          <p:cNvSpPr txBox="1"/>
          <p:nvPr/>
        </p:nvSpPr>
        <p:spPr>
          <a:xfrm>
            <a:off x="4970556" y="7114125"/>
            <a:ext cx="11336243" cy="1326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1. Low-code development platforms are a hot topic in the current technology landscape</a:t>
            </a:r>
          </a:p>
          <a:p>
            <a:pPr>
              <a:lnSpc>
                <a:spcPts val="33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2. Explore and implement innovative development methods and tools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6CD8A57E-6B99-DF6D-21C4-8E61DAF7A81E}"/>
              </a:ext>
            </a:extLst>
          </p:cNvPr>
          <p:cNvSpPr txBox="1"/>
          <p:nvPr/>
        </p:nvSpPr>
        <p:spPr>
          <a:xfrm>
            <a:off x="16905297" y="9245742"/>
            <a:ext cx="588987" cy="4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284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69399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01689" y="672950"/>
            <a:ext cx="15143652" cy="97173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8640" y="7010170"/>
            <a:ext cx="1714079" cy="211389"/>
            <a:chOff x="0" y="0"/>
            <a:chExt cx="451445" cy="55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1445" cy="55675"/>
            </a:xfrm>
            <a:custGeom>
              <a:avLst/>
              <a:gdLst/>
              <a:ahLst/>
              <a:cxnLst/>
              <a:rect l="l" t="t" r="r" b="b"/>
              <a:pathLst>
                <a:path w="451445" h="55675">
                  <a:moveTo>
                    <a:pt x="27837" y="0"/>
                  </a:moveTo>
                  <a:lnTo>
                    <a:pt x="423607" y="0"/>
                  </a:lnTo>
                  <a:cubicBezTo>
                    <a:pt x="438981" y="0"/>
                    <a:pt x="451445" y="12463"/>
                    <a:pt x="451445" y="27837"/>
                  </a:cubicBezTo>
                  <a:lnTo>
                    <a:pt x="451445" y="27837"/>
                  </a:lnTo>
                  <a:cubicBezTo>
                    <a:pt x="451445" y="35220"/>
                    <a:pt x="448512" y="42301"/>
                    <a:pt x="443291" y="47521"/>
                  </a:cubicBezTo>
                  <a:cubicBezTo>
                    <a:pt x="438071" y="52742"/>
                    <a:pt x="430990" y="55675"/>
                    <a:pt x="423607" y="55675"/>
                  </a:cubicBezTo>
                  <a:lnTo>
                    <a:pt x="27837" y="55675"/>
                  </a:lnTo>
                  <a:cubicBezTo>
                    <a:pt x="20454" y="55675"/>
                    <a:pt x="13374" y="52742"/>
                    <a:pt x="8153" y="47521"/>
                  </a:cubicBezTo>
                  <a:cubicBezTo>
                    <a:pt x="2933" y="42301"/>
                    <a:pt x="0" y="35220"/>
                    <a:pt x="0" y="27837"/>
                  </a:cubicBezTo>
                  <a:lnTo>
                    <a:pt x="0" y="27837"/>
                  </a:lnTo>
                  <a:cubicBezTo>
                    <a:pt x="0" y="20454"/>
                    <a:pt x="2933" y="13374"/>
                    <a:pt x="8153" y="8153"/>
                  </a:cubicBezTo>
                  <a:cubicBezTo>
                    <a:pt x="13374" y="2933"/>
                    <a:pt x="20454" y="0"/>
                    <a:pt x="27837" y="0"/>
                  </a:cubicBezTo>
                  <a:close/>
                </a:path>
              </a:pathLst>
            </a:custGeom>
            <a:solidFill>
              <a:srgbClr val="284E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34668" y="2654655"/>
            <a:ext cx="118110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8400" dirty="0">
                <a:solidFill>
                  <a:srgbClr val="284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Background Review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0441" y="6210300"/>
            <a:ext cx="2969559" cy="403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0" b="0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-超粗体"/>
                <a:ea typeface="+mn-ea"/>
                <a:cs typeface="+mn-cs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11864" y="6597987"/>
            <a:ext cx="9856685" cy="485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096000" y="8801100"/>
            <a:ext cx="8648700" cy="327648"/>
            <a:chOff x="0" y="0"/>
            <a:chExt cx="11343935" cy="351399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r="5239"/>
            <a:stretch>
              <a:fillRect/>
            </a:stretch>
          </p:blipFill>
          <p:spPr>
            <a:xfrm>
              <a:off x="0" y="0"/>
              <a:ext cx="6342635" cy="35139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l="25279"/>
            <a:stretch>
              <a:fillRect/>
            </a:stretch>
          </p:blipFill>
          <p:spPr>
            <a:xfrm>
              <a:off x="6342635" y="0"/>
              <a:ext cx="5001299" cy="351399"/>
            </a:xfrm>
            <a:prstGeom prst="rect">
              <a:avLst/>
            </a:prstGeom>
          </p:spPr>
        </p:pic>
      </p:grpSp>
      <p:sp>
        <p:nvSpPr>
          <p:cNvPr id="15" name="TextBox 10">
            <a:extLst>
              <a:ext uri="{FF2B5EF4-FFF2-40B4-BE49-F238E27FC236}">
                <a16:creationId xmlns:a16="http://schemas.microsoft.com/office/drawing/2014/main" id="{5C91703E-4459-8662-A03C-C14FC966CDD7}"/>
              </a:ext>
            </a:extLst>
          </p:cNvPr>
          <p:cNvSpPr txBox="1"/>
          <p:nvPr/>
        </p:nvSpPr>
        <p:spPr>
          <a:xfrm>
            <a:off x="10744200" y="666661"/>
            <a:ext cx="6247880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Project Presentation and Demonstration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7C572EB4-B5AF-F345-FB78-8BF14CB73A2D}"/>
              </a:ext>
            </a:extLst>
          </p:cNvPr>
          <p:cNvSpPr txBox="1"/>
          <p:nvPr/>
        </p:nvSpPr>
        <p:spPr>
          <a:xfrm>
            <a:off x="4834714" y="4090548"/>
            <a:ext cx="10938686" cy="3382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Representative leading platforms for further analysis and comparison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Mendix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Microsoft Power Apps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OutSystems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78969471-B1A7-E14D-FEC0-3EB6FC7B2E76}"/>
              </a:ext>
            </a:extLst>
          </p:cNvPr>
          <p:cNvSpPr txBox="1"/>
          <p:nvPr/>
        </p:nvSpPr>
        <p:spPr>
          <a:xfrm>
            <a:off x="16905297" y="9245742"/>
            <a:ext cx="588987" cy="4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284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768AB391-2099-7F26-646A-BE1F829F9A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7" r="127"/>
          <a:stretch>
            <a:fillRect/>
          </a:stretch>
        </p:blipFill>
        <p:spPr>
          <a:xfrm>
            <a:off x="11887200" y="5217872"/>
            <a:ext cx="3401939" cy="309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78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9"/>
          <p:cNvSpPr txBox="1"/>
          <p:nvPr/>
        </p:nvSpPr>
        <p:spPr>
          <a:xfrm>
            <a:off x="1188351" y="401837"/>
            <a:ext cx="8838153" cy="1385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Background Review</a:t>
            </a: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CEF212E7-89A1-7A95-622C-CF35E62C48DE}"/>
              </a:ext>
            </a:extLst>
          </p:cNvPr>
          <p:cNvSpPr txBox="1"/>
          <p:nvPr/>
        </p:nvSpPr>
        <p:spPr>
          <a:xfrm>
            <a:off x="11049000" y="1102307"/>
            <a:ext cx="6247880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Project Presentation and Demonstration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C2DD89-54B2-987F-F401-6AB7E97BB57F}"/>
              </a:ext>
            </a:extLst>
          </p:cNvPr>
          <p:cNvGrpSpPr/>
          <p:nvPr/>
        </p:nvGrpSpPr>
        <p:grpSpPr>
          <a:xfrm>
            <a:off x="-25400" y="1338923"/>
            <a:ext cx="16078200" cy="9296400"/>
            <a:chOff x="-25400" y="1338923"/>
            <a:chExt cx="16078200" cy="9296400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8B388A38-D4C9-466D-1CCD-29A366C3D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-25400" y="1338923"/>
              <a:ext cx="16078200" cy="92964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E140FAD-8D6E-F7CA-F06C-2C196C52B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4976" y="4165602"/>
              <a:ext cx="463336" cy="463336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7348578-0BF6-2B1B-050B-CA880170D553}"/>
                </a:ext>
              </a:extLst>
            </p:cNvPr>
            <p:cNvSpPr txBox="1"/>
            <p:nvPr/>
          </p:nvSpPr>
          <p:spPr>
            <a:xfrm>
              <a:off x="4412272" y="2999741"/>
              <a:ext cx="1945056" cy="658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Mendix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[4]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BA03655-B859-56CC-5039-699431ADDC4F}"/>
                </a:ext>
              </a:extLst>
            </p:cNvPr>
            <p:cNvSpPr txBox="1"/>
            <p:nvPr/>
          </p:nvSpPr>
          <p:spPr>
            <a:xfrm>
              <a:off x="7384072" y="2954228"/>
              <a:ext cx="315326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Microsoft Power </a:t>
              </a:r>
            </a:p>
            <a:p>
              <a:pPr marR="0" lvl="0" algn="ctr" defTabSz="914400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Apps [5]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78BD36-D48E-D6E4-733A-E6A372D51960}"/>
                </a:ext>
              </a:extLst>
            </p:cNvPr>
            <p:cNvSpPr txBox="1"/>
            <p:nvPr/>
          </p:nvSpPr>
          <p:spPr>
            <a:xfrm>
              <a:off x="11430000" y="2999741"/>
              <a:ext cx="2937156" cy="658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OutSystems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[6]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2CFAA9B-C48F-71EC-47F5-46F937AA23DF}"/>
                </a:ext>
              </a:extLst>
            </p:cNvPr>
            <p:cNvSpPr txBox="1"/>
            <p:nvPr/>
          </p:nvSpPr>
          <p:spPr>
            <a:xfrm>
              <a:off x="1669072" y="4018384"/>
              <a:ext cx="274320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GB" altLang="zh-CN" sz="2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</a:rPr>
                <a:t>Drag-and-drop </a:t>
              </a:r>
            </a:p>
            <a:p>
              <a:pPr marR="0" lvl="0" algn="l" defTabSz="914400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GB" altLang="zh-CN" sz="2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</a:rPr>
                <a:t>application</a:t>
              </a:r>
              <a:endPara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D4B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6A01E18-5A7B-EEFF-CF69-FF7D446F884B}"/>
                </a:ext>
              </a:extLst>
            </p:cNvPr>
            <p:cNvSpPr txBox="1"/>
            <p:nvPr/>
          </p:nvSpPr>
          <p:spPr>
            <a:xfrm>
              <a:off x="1669072" y="5283751"/>
              <a:ext cx="27432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GB" altLang="zh-CN" sz="2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</a:rPr>
                <a:t>Multi-type forms</a:t>
              </a:r>
              <a:endPara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D4B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6C990B1-9AC2-EE96-9B3E-EAC4768C921E}"/>
                </a:ext>
              </a:extLst>
            </p:cNvPr>
            <p:cNvSpPr txBox="1"/>
            <p:nvPr/>
          </p:nvSpPr>
          <p:spPr>
            <a:xfrm>
              <a:off x="1669072" y="6426751"/>
              <a:ext cx="2971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GB" altLang="zh-CN" sz="2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</a:rPr>
                <a:t>Pre-built modules</a:t>
              </a:r>
              <a:endPara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D4B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80497F5-E7AA-A3E7-DF21-C402B10A705E}"/>
                </a:ext>
              </a:extLst>
            </p:cNvPr>
            <p:cNvSpPr txBox="1"/>
            <p:nvPr/>
          </p:nvSpPr>
          <p:spPr>
            <a:xfrm>
              <a:off x="1675004" y="7569751"/>
              <a:ext cx="2971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GB" altLang="zh-CN" sz="2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</a:rPr>
                <a:t>Code generation</a:t>
              </a:r>
              <a:endPara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D4B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9008FC2-EBAC-2CAC-8B5E-CC3674FA1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34998" y="4165602"/>
              <a:ext cx="463336" cy="463336"/>
            </a:xfrm>
            <a:prstGeom prst="rect">
              <a:avLst/>
            </a:prstGeom>
          </p:spPr>
        </p:pic>
        <p:pic>
          <p:nvPicPr>
            <p:cNvPr id="23" name="Picture 26">
              <a:extLst>
                <a:ext uri="{FF2B5EF4-FFF2-40B4-BE49-F238E27FC236}">
                  <a16:creationId xmlns:a16="http://schemas.microsoft.com/office/drawing/2014/main" id="{A880CCC2-3214-6235-2374-2880B2FD7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8702956" y="4160893"/>
              <a:ext cx="463336" cy="472190"/>
            </a:xfrm>
            <a:prstGeom prst="rect">
              <a:avLst/>
            </a:prstGeom>
          </p:spPr>
        </p:pic>
        <p:pic>
          <p:nvPicPr>
            <p:cNvPr id="24" name="Picture 26">
              <a:extLst>
                <a:ext uri="{FF2B5EF4-FFF2-40B4-BE49-F238E27FC236}">
                  <a16:creationId xmlns:a16="http://schemas.microsoft.com/office/drawing/2014/main" id="{D8954A54-A5F5-653C-40F2-F84D81821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534998" y="5283751"/>
              <a:ext cx="463336" cy="472190"/>
            </a:xfrm>
            <a:prstGeom prst="rect">
              <a:avLst/>
            </a:prstGeom>
          </p:spPr>
        </p:pic>
        <p:pic>
          <p:nvPicPr>
            <p:cNvPr id="25" name="Picture 26">
              <a:extLst>
                <a:ext uri="{FF2B5EF4-FFF2-40B4-BE49-F238E27FC236}">
                  <a16:creationId xmlns:a16="http://schemas.microsoft.com/office/drawing/2014/main" id="{4A6CF098-A987-D01D-DCB9-9618E40B8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74976" y="5283751"/>
              <a:ext cx="463336" cy="47219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BDE7A67-2A68-45F9-C12D-2AC5E5B3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29036" y="5283751"/>
              <a:ext cx="463336" cy="463336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980E0F6-93E2-3DA0-99A7-4618DC898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4976" y="6502951"/>
              <a:ext cx="463336" cy="463336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BFA36493-1438-2E3F-12C6-F99A954DD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29036" y="6502951"/>
              <a:ext cx="463336" cy="463336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DF8661C-25B6-BDF5-16A4-C6997B64F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34998" y="6502951"/>
              <a:ext cx="463336" cy="463336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BE527E66-42AC-5383-EAA8-50AEDAD18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4976" y="7645951"/>
              <a:ext cx="463336" cy="463336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615FDD3A-3092-8AC3-702A-DC2E87E6E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29036" y="7645951"/>
              <a:ext cx="463336" cy="463336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341AF72D-E866-F201-5889-2A88F5C2B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34998" y="7645951"/>
              <a:ext cx="463336" cy="463336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173236F-BF2A-DB7E-1E14-A0D91CB6C776}"/>
                </a:ext>
              </a:extLst>
            </p:cNvPr>
            <p:cNvSpPr txBox="1"/>
            <p:nvPr/>
          </p:nvSpPr>
          <p:spPr>
            <a:xfrm>
              <a:off x="1669072" y="8577830"/>
              <a:ext cx="2971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GB" altLang="zh-CN" sz="2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</a:rPr>
                <a:t>Cloud deployment</a:t>
              </a:r>
              <a:endPara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D4B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7CD788E-4502-8FC5-98F1-EE416E753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4976" y="8727255"/>
              <a:ext cx="463336" cy="46333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2BD928E-EA59-DD95-08AB-C9AFE9C97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1464" y="8727255"/>
              <a:ext cx="463336" cy="46333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1AC7663-B265-AA1D-58FF-C9C870A49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34998" y="8726780"/>
              <a:ext cx="463336" cy="463336"/>
            </a:xfrm>
            <a:prstGeom prst="rect">
              <a:avLst/>
            </a:prstGeom>
          </p:spPr>
        </p:pic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2676E8BE-AA60-A7E3-E7AA-DA6C4EE9A7D7}"/>
              </a:ext>
            </a:extLst>
          </p:cNvPr>
          <p:cNvSpPr txBox="1"/>
          <p:nvPr/>
        </p:nvSpPr>
        <p:spPr>
          <a:xfrm>
            <a:off x="16905297" y="9245742"/>
            <a:ext cx="588987" cy="4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284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42503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72475" y="2019300"/>
            <a:ext cx="1714079" cy="211389"/>
            <a:chOff x="0" y="0"/>
            <a:chExt cx="451445" cy="55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1445" cy="55675"/>
            </a:xfrm>
            <a:custGeom>
              <a:avLst/>
              <a:gdLst/>
              <a:ahLst/>
              <a:cxnLst/>
              <a:rect l="l" t="t" r="r" b="b"/>
              <a:pathLst>
                <a:path w="451445" h="55675">
                  <a:moveTo>
                    <a:pt x="27837" y="0"/>
                  </a:moveTo>
                  <a:lnTo>
                    <a:pt x="423607" y="0"/>
                  </a:lnTo>
                  <a:cubicBezTo>
                    <a:pt x="438981" y="0"/>
                    <a:pt x="451445" y="12463"/>
                    <a:pt x="451445" y="27837"/>
                  </a:cubicBezTo>
                  <a:lnTo>
                    <a:pt x="451445" y="27837"/>
                  </a:lnTo>
                  <a:cubicBezTo>
                    <a:pt x="451445" y="35220"/>
                    <a:pt x="448512" y="42301"/>
                    <a:pt x="443291" y="47521"/>
                  </a:cubicBezTo>
                  <a:cubicBezTo>
                    <a:pt x="438071" y="52742"/>
                    <a:pt x="430990" y="55675"/>
                    <a:pt x="423607" y="55675"/>
                  </a:cubicBezTo>
                  <a:lnTo>
                    <a:pt x="27837" y="55675"/>
                  </a:lnTo>
                  <a:cubicBezTo>
                    <a:pt x="20454" y="55675"/>
                    <a:pt x="13374" y="52742"/>
                    <a:pt x="8153" y="47521"/>
                  </a:cubicBezTo>
                  <a:cubicBezTo>
                    <a:pt x="2933" y="42301"/>
                    <a:pt x="0" y="35220"/>
                    <a:pt x="0" y="27837"/>
                  </a:cubicBezTo>
                  <a:lnTo>
                    <a:pt x="0" y="27837"/>
                  </a:lnTo>
                  <a:cubicBezTo>
                    <a:pt x="0" y="20454"/>
                    <a:pt x="2933" y="13374"/>
                    <a:pt x="8153" y="8153"/>
                  </a:cubicBezTo>
                  <a:cubicBezTo>
                    <a:pt x="13374" y="2933"/>
                    <a:pt x="20454" y="0"/>
                    <a:pt x="27837" y="0"/>
                  </a:cubicBezTo>
                  <a:close/>
                </a:path>
              </a:pathLst>
            </a:custGeom>
            <a:solidFill>
              <a:srgbClr val="284E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17499" y="796491"/>
            <a:ext cx="80772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0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Methodology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2711" y="-1562100"/>
            <a:ext cx="2965499" cy="3807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-超粗体"/>
                <a:ea typeface="+mn-ea"/>
                <a:cs typeface="+mn-cs"/>
              </a:rPr>
              <a:t>04</a:t>
            </a:r>
            <a:endParaRPr kumimoji="0" lang="en-US" sz="14400" b="0" i="0" u="none" strike="noStrike" kern="1200" cap="none" spc="0" normalizeH="0" baseline="0" noProof="0" dirty="0">
              <a:ln>
                <a:noFill/>
              </a:ln>
              <a:solidFill>
                <a:srgbClr val="284E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-超粗体"/>
              <a:ea typeface="+mn-ea"/>
              <a:cs typeface="+mn-cs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5C91703E-4459-8662-A03C-C14FC966CDD7}"/>
              </a:ext>
            </a:extLst>
          </p:cNvPr>
          <p:cNvSpPr txBox="1"/>
          <p:nvPr/>
        </p:nvSpPr>
        <p:spPr>
          <a:xfrm>
            <a:off x="603232" y="9263373"/>
            <a:ext cx="6247880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Project Presentation and Demonstration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C89F09-05AE-9D2F-3516-03346284D268}"/>
              </a:ext>
            </a:extLst>
          </p:cNvPr>
          <p:cNvSpPr txBox="1"/>
          <p:nvPr/>
        </p:nvSpPr>
        <p:spPr>
          <a:xfrm>
            <a:off x="12210364" y="9740900"/>
            <a:ext cx="5010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i="1" dirty="0">
                <a:cs typeface="Arial" panose="020B0604020202020204" pitchFamily="34" charset="0"/>
              </a:rPr>
              <a:t>Figure 1.Incremental Development Model Flowchart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7EF5C1F-6D42-596E-D2B8-FA85220190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04919" y="1931667"/>
            <a:ext cx="13048087" cy="7479033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7B70A7A2-13C5-C125-E102-17EDFDD4A47C}"/>
              </a:ext>
            </a:extLst>
          </p:cNvPr>
          <p:cNvSpPr txBox="1"/>
          <p:nvPr/>
        </p:nvSpPr>
        <p:spPr>
          <a:xfrm>
            <a:off x="10442055" y="9285630"/>
            <a:ext cx="588987" cy="4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284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947B98D-AAA2-3543-9263-59E6920AF033}"/>
              </a:ext>
            </a:extLst>
          </p:cNvPr>
          <p:cNvSpPr txBox="1"/>
          <p:nvPr/>
        </p:nvSpPr>
        <p:spPr>
          <a:xfrm>
            <a:off x="872475" y="5881687"/>
            <a:ext cx="1044835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Competitive Feature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The requirements gathering methods involved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analysing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and comparing the features and functions of competing products in the same field to gain a thorough understanding of the product landscape.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FD43F6-D5D5-F5D3-1F7D-A5950CC95A52}"/>
              </a:ext>
            </a:extLst>
          </p:cNvPr>
          <p:cNvSpPr txBox="1"/>
          <p:nvPr/>
        </p:nvSpPr>
        <p:spPr>
          <a:xfrm>
            <a:off x="905450" y="3126262"/>
            <a:ext cx="1044835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Incremental Development Model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The incremental model was chosen to be the software development method for this project, decomposing the project into multiple interrelated task modules in accordance with the various functional requirements.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11FBA69-F16C-CF05-8E64-C284BD67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0" y="651889"/>
            <a:ext cx="5470290" cy="913957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43A99B5-D649-C9C4-94A2-AB9B512AC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4699" y="5526100"/>
            <a:ext cx="2231329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63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06710" y="942728"/>
            <a:ext cx="557155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Methodology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5C91703E-4459-8662-A03C-C14FC966CDD7}"/>
              </a:ext>
            </a:extLst>
          </p:cNvPr>
          <p:cNvSpPr txBox="1"/>
          <p:nvPr/>
        </p:nvSpPr>
        <p:spPr>
          <a:xfrm>
            <a:off x="10515600" y="1007361"/>
            <a:ext cx="6247880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Project Presentation and Demonstration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FD43F6-D5D5-F5D3-1F7D-A5950CC95A52}"/>
              </a:ext>
            </a:extLst>
          </p:cNvPr>
          <p:cNvSpPr txBox="1"/>
          <p:nvPr/>
        </p:nvSpPr>
        <p:spPr>
          <a:xfrm>
            <a:off x="7391400" y="2633622"/>
            <a:ext cx="3742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Design Tools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947B98D-AAA2-3543-9263-59E6920AF033}"/>
              </a:ext>
            </a:extLst>
          </p:cNvPr>
          <p:cNvSpPr txBox="1"/>
          <p:nvPr/>
        </p:nvSpPr>
        <p:spPr>
          <a:xfrm>
            <a:off x="7391400" y="720090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Testing Tools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02B99D-2EBA-B847-C551-F39F9E9EAF89}"/>
              </a:ext>
            </a:extLst>
          </p:cNvPr>
          <p:cNvSpPr txBox="1"/>
          <p:nvPr/>
        </p:nvSpPr>
        <p:spPr>
          <a:xfrm>
            <a:off x="7371564" y="5027066"/>
            <a:ext cx="4972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Development Tools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2320927-5237-6BBA-ECA8-54FD59B5DD74}"/>
              </a:ext>
            </a:extLst>
          </p:cNvPr>
          <p:cNvGrpSpPr/>
          <p:nvPr/>
        </p:nvGrpSpPr>
        <p:grpSpPr>
          <a:xfrm>
            <a:off x="11353800" y="2176754"/>
            <a:ext cx="1447800" cy="1477246"/>
            <a:chOff x="4298937" y="5676900"/>
            <a:chExt cx="2030454" cy="2027916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01213460-5B03-2EEC-8AEB-5DEE2D71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298937" y="5676900"/>
              <a:ext cx="2030454" cy="202791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9C8072C-8EBD-F2CF-2752-64E2A732E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9460" y="6150146"/>
              <a:ext cx="1126954" cy="1126954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8C07F08-38CD-D026-69D2-05CEB74F7A9A}"/>
              </a:ext>
            </a:extLst>
          </p:cNvPr>
          <p:cNvSpPr txBox="1"/>
          <p:nvPr/>
        </p:nvSpPr>
        <p:spPr>
          <a:xfrm>
            <a:off x="11533602" y="3650821"/>
            <a:ext cx="1600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Xmind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2B33A4-DA77-57BF-F1BC-DB6F069215BC}"/>
              </a:ext>
            </a:extLst>
          </p:cNvPr>
          <p:cNvSpPr txBox="1"/>
          <p:nvPr/>
        </p:nvSpPr>
        <p:spPr>
          <a:xfrm>
            <a:off x="13066253" y="3660457"/>
            <a:ext cx="2224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ProcessOn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3B7B3D-6203-8C62-3D24-0E39920ABC2E}"/>
              </a:ext>
            </a:extLst>
          </p:cNvPr>
          <p:cNvSpPr txBox="1"/>
          <p:nvPr/>
        </p:nvSpPr>
        <p:spPr>
          <a:xfrm>
            <a:off x="15333193" y="3650820"/>
            <a:ext cx="12423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Figma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9FDEE0C-97E8-BA31-8FA9-17C76E64A246}"/>
              </a:ext>
            </a:extLst>
          </p:cNvPr>
          <p:cNvGrpSpPr/>
          <p:nvPr/>
        </p:nvGrpSpPr>
        <p:grpSpPr>
          <a:xfrm>
            <a:off x="13214988" y="2193338"/>
            <a:ext cx="1447800" cy="1477246"/>
            <a:chOff x="3568487" y="5122414"/>
            <a:chExt cx="1447800" cy="1477246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3213B923-F8BC-1E07-ABE2-578B59698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568487" y="5122414"/>
              <a:ext cx="1447800" cy="1477246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80AB6F0-093F-1C0A-2034-14C3418B3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1919" y="5450569"/>
              <a:ext cx="820936" cy="820936"/>
            </a:xfrm>
            <a:prstGeom prst="rect">
              <a:avLst/>
            </a:prstGeom>
          </p:spPr>
        </p:pic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AB2D62B4-BB91-B18A-9E76-991BD618A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95" y="2956896"/>
            <a:ext cx="6234464" cy="4776689"/>
          </a:xfrm>
          <a:prstGeom prst="rect">
            <a:avLst/>
          </a:prstGeom>
        </p:spPr>
      </p:pic>
      <p:pic>
        <p:nvPicPr>
          <p:cNvPr id="22" name="Picture 44">
            <a:extLst>
              <a:ext uri="{FF2B5EF4-FFF2-40B4-BE49-F238E27FC236}">
                <a16:creationId xmlns:a16="http://schemas.microsoft.com/office/drawing/2014/main" id="{8B516DB4-04CE-B95E-B59C-146CBAFA78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781800" y="2724323"/>
            <a:ext cx="358094" cy="341817"/>
          </a:xfrm>
          <a:prstGeom prst="rect">
            <a:avLst/>
          </a:prstGeom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B518AF78-6F1F-2DA7-0FBF-8712632B97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52041" y="2171700"/>
            <a:ext cx="1447800" cy="147724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50D8E43-E53E-5436-A556-21A91FD41F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78002" y="2521493"/>
            <a:ext cx="820936" cy="820936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EB6FC781-7E61-B389-3F6F-03AE3EDFAF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741217" y="5067300"/>
            <a:ext cx="358094" cy="341817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3A1FED05-37A3-B94A-2E1D-DFE66179E2DA}"/>
              </a:ext>
            </a:extLst>
          </p:cNvPr>
          <p:cNvGrpSpPr/>
          <p:nvPr/>
        </p:nvGrpSpPr>
        <p:grpSpPr>
          <a:xfrm>
            <a:off x="11353800" y="4670494"/>
            <a:ext cx="1447800" cy="1477246"/>
            <a:chOff x="10353132" y="6608685"/>
            <a:chExt cx="1447800" cy="1477246"/>
          </a:xfrm>
        </p:grpSpPr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1D48A834-E4A8-909F-FF5A-24860AA5E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353132" y="6608685"/>
              <a:ext cx="1447800" cy="1477246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D17955A5-95AB-0A60-0BD2-BFE4BE4E1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8060" t="18455" r="17422" b="21230"/>
            <a:stretch/>
          </p:blipFill>
          <p:spPr>
            <a:xfrm>
              <a:off x="10631690" y="6929320"/>
              <a:ext cx="894237" cy="835976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A6F515FA-9D65-226B-58BA-D612A0A7551C}"/>
              </a:ext>
            </a:extLst>
          </p:cNvPr>
          <p:cNvSpPr txBox="1"/>
          <p:nvPr/>
        </p:nvSpPr>
        <p:spPr>
          <a:xfrm>
            <a:off x="11675042" y="6206765"/>
            <a:ext cx="924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84EF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Vue</a:t>
            </a:r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F75E55C6-4AF4-1B0A-BF2D-864130A6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214988" y="4670494"/>
            <a:ext cx="1447800" cy="147724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1DA6941-2A51-5897-0AF4-899980FDA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9246" y="4947822"/>
            <a:ext cx="879283" cy="879283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8B49F812-7BF7-012C-D34B-37874D1B3D72}"/>
              </a:ext>
            </a:extLst>
          </p:cNvPr>
          <p:cNvSpPr txBox="1"/>
          <p:nvPr/>
        </p:nvSpPr>
        <p:spPr>
          <a:xfrm>
            <a:off x="13499246" y="6228701"/>
            <a:ext cx="924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84EF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Vite</a:t>
            </a:r>
            <a:endParaRPr kumimoji="0" lang="en-GB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84EFF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D05396F-2ECC-12B7-5744-690C4ECFDE92}"/>
              </a:ext>
            </a:extLst>
          </p:cNvPr>
          <p:cNvGrpSpPr/>
          <p:nvPr/>
        </p:nvGrpSpPr>
        <p:grpSpPr>
          <a:xfrm>
            <a:off x="15154324" y="4670494"/>
            <a:ext cx="1683350" cy="2073206"/>
            <a:chOff x="15417290" y="4822894"/>
            <a:chExt cx="1683350" cy="2073206"/>
          </a:xfrm>
        </p:grpSpPr>
        <p:pic>
          <p:nvPicPr>
            <p:cNvPr id="38" name="Picture 6">
              <a:extLst>
                <a:ext uri="{FF2B5EF4-FFF2-40B4-BE49-F238E27FC236}">
                  <a16:creationId xmlns:a16="http://schemas.microsoft.com/office/drawing/2014/main" id="{AD62B5C5-BC0B-CFC1-C60C-6E29A7CAB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5489086" y="4822894"/>
              <a:ext cx="1447800" cy="1477246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77C55E80-5A8B-F28C-66C4-247464153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766450" y="5159592"/>
              <a:ext cx="893071" cy="893071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4748ED8-5B76-AC5C-3174-7BDFB485C436}"/>
                </a:ext>
              </a:extLst>
            </p:cNvPr>
            <p:cNvSpPr txBox="1"/>
            <p:nvPr/>
          </p:nvSpPr>
          <p:spPr>
            <a:xfrm>
              <a:off x="15417290" y="6372880"/>
              <a:ext cx="16833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84EFF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 Code</a:t>
              </a:r>
            </a:p>
          </p:txBody>
        </p:sp>
      </p:grpSp>
      <p:pic>
        <p:nvPicPr>
          <p:cNvPr id="43" name="Picture 44">
            <a:extLst>
              <a:ext uri="{FF2B5EF4-FFF2-40B4-BE49-F238E27FC236}">
                <a16:creationId xmlns:a16="http://schemas.microsoft.com/office/drawing/2014/main" id="{ACCC7898-C0E6-0D26-6ABF-CF8B904CAC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781800" y="7277100"/>
            <a:ext cx="358094" cy="341817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F221D34E-7765-CA27-E39C-5E7C2EC84FEA}"/>
              </a:ext>
            </a:extLst>
          </p:cNvPr>
          <p:cNvGrpSpPr/>
          <p:nvPr/>
        </p:nvGrpSpPr>
        <p:grpSpPr>
          <a:xfrm>
            <a:off x="11598600" y="6995798"/>
            <a:ext cx="2527799" cy="2054415"/>
            <a:chOff x="15060551" y="4822894"/>
            <a:chExt cx="2527799" cy="2054415"/>
          </a:xfrm>
        </p:grpSpPr>
        <p:pic>
          <p:nvPicPr>
            <p:cNvPr id="50" name="Picture 6">
              <a:extLst>
                <a:ext uri="{FF2B5EF4-FFF2-40B4-BE49-F238E27FC236}">
                  <a16:creationId xmlns:a16="http://schemas.microsoft.com/office/drawing/2014/main" id="{8515517F-076C-B911-4AD5-E3B687A9B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5489086" y="4822894"/>
              <a:ext cx="1447800" cy="1477246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9229761-32E4-C59A-19EC-BD86CDB273F2}"/>
                </a:ext>
              </a:extLst>
            </p:cNvPr>
            <p:cNvSpPr txBox="1"/>
            <p:nvPr/>
          </p:nvSpPr>
          <p:spPr>
            <a:xfrm>
              <a:off x="15060551" y="6354089"/>
              <a:ext cx="2527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84EFF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Selenium IDE </a:t>
              </a:r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940412BC-3DB0-566A-2ACF-A83BEDC0064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779"/>
          <a:stretch/>
        </p:blipFill>
        <p:spPr>
          <a:xfrm>
            <a:off x="12304010" y="7353300"/>
            <a:ext cx="888808" cy="791002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D014B59F-E3E9-A0DC-45AC-F91947CACE35}"/>
              </a:ext>
            </a:extLst>
          </p:cNvPr>
          <p:cNvGrpSpPr/>
          <p:nvPr/>
        </p:nvGrpSpPr>
        <p:grpSpPr>
          <a:xfrm>
            <a:off x="14787938" y="6972300"/>
            <a:ext cx="1946044" cy="2078712"/>
            <a:chOff x="15382134" y="4822894"/>
            <a:chExt cx="1946044" cy="2078712"/>
          </a:xfrm>
        </p:grpSpPr>
        <p:pic>
          <p:nvPicPr>
            <p:cNvPr id="54" name="Picture 6">
              <a:extLst>
                <a:ext uri="{FF2B5EF4-FFF2-40B4-BE49-F238E27FC236}">
                  <a16:creationId xmlns:a16="http://schemas.microsoft.com/office/drawing/2014/main" id="{0A133DEE-FB36-A5A1-CA62-BC2A9A373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5489086" y="4822894"/>
              <a:ext cx="1447800" cy="1477246"/>
            </a:xfrm>
            <a:prstGeom prst="rect">
              <a:avLst/>
            </a:prstGeom>
          </p:spPr>
        </p:pic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F812B00-665B-06CB-4224-BFF480096366}"/>
                </a:ext>
              </a:extLst>
            </p:cNvPr>
            <p:cNvSpPr txBox="1"/>
            <p:nvPr/>
          </p:nvSpPr>
          <p:spPr>
            <a:xfrm>
              <a:off x="15382134" y="6378386"/>
              <a:ext cx="19460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84EFF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PyCharm</a:t>
              </a:r>
            </a:p>
          </p:txBody>
        </p:sp>
      </p:grpSp>
      <p:pic>
        <p:nvPicPr>
          <p:cNvPr id="1026" name="Picture 2" descr="PyCharm - Wikipedia">
            <a:extLst>
              <a:ext uri="{FF2B5EF4-FFF2-40B4-BE49-F238E27FC236}">
                <a16:creationId xmlns:a16="http://schemas.microsoft.com/office/drawing/2014/main" id="{00116B2E-82D6-07C4-82BA-8A0995754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1590" y="72771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">
            <a:extLst>
              <a:ext uri="{FF2B5EF4-FFF2-40B4-BE49-F238E27FC236}">
                <a16:creationId xmlns:a16="http://schemas.microsoft.com/office/drawing/2014/main" id="{98D1A2E3-0FE3-8364-6F17-94F0379B077E}"/>
              </a:ext>
            </a:extLst>
          </p:cNvPr>
          <p:cNvSpPr txBox="1"/>
          <p:nvPr/>
        </p:nvSpPr>
        <p:spPr>
          <a:xfrm>
            <a:off x="16687800" y="9182100"/>
            <a:ext cx="588987" cy="4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284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63545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1014</Words>
  <Application>Microsoft Office PowerPoint</Application>
  <PresentationFormat>自定义</PresentationFormat>
  <Paragraphs>181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Arial</vt:lpstr>
      <vt:lpstr>思源黑体-超粗体</vt:lpstr>
      <vt:lpstr>Calibri</vt:lpstr>
      <vt:lpstr>Wingdings</vt:lpstr>
      <vt:lpstr>等线</vt:lpstr>
      <vt:lpstr>Arial Black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蓝白色学术汇报3D校园交流中文演示文稿</dc:title>
  <dc:creator>肖Aurora</dc:creator>
  <cp:lastModifiedBy>肖 Aurora</cp:lastModifiedBy>
  <cp:revision>17</cp:revision>
  <dcterms:created xsi:type="dcterms:W3CDTF">2006-08-16T00:00:00Z</dcterms:created>
  <dcterms:modified xsi:type="dcterms:W3CDTF">2023-05-21T18:47:06Z</dcterms:modified>
  <dc:identifier>DAFjbVuoIu0</dc:identifier>
</cp:coreProperties>
</file>